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1" r:id="rId1"/>
  </p:sldMasterIdLst>
  <p:notesMasterIdLst>
    <p:notesMasterId r:id="rId9"/>
  </p:notesMasterIdLst>
  <p:handoutMasterIdLst>
    <p:handoutMasterId r:id="rId10"/>
  </p:handoutMasterIdLst>
  <p:sldIdLst>
    <p:sldId id="590" r:id="rId2"/>
    <p:sldId id="642" r:id="rId3"/>
    <p:sldId id="643" r:id="rId4"/>
    <p:sldId id="651" r:id="rId5"/>
    <p:sldId id="645" r:id="rId6"/>
    <p:sldId id="2144211682" r:id="rId7"/>
    <p:sldId id="512" r:id="rId8"/>
  </p:sldIdLst>
  <p:sldSz cx="12192000" cy="6858000"/>
  <p:notesSz cx="7315200" cy="12344400"/>
  <p:custDataLst>
    <p:tags r:id="rId1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37B9C1B0-F18D-4B33-8E6E-DA400A71A072}">
          <p14:sldIdLst>
            <p14:sldId id="590"/>
          </p14:sldIdLst>
        </p14:section>
        <p14:section name="Data Transfer" id="{4010931E-C140-46DC-9AE8-4DF16620F6B7}">
          <p14:sldIdLst>
            <p14:sldId id="642"/>
            <p14:sldId id="643"/>
            <p14:sldId id="651"/>
            <p14:sldId id="645"/>
            <p14:sldId id="2144211682"/>
          </p14:sldIdLst>
        </p14:section>
        <p14:section name="Conclusion" id="{8BE485B7-8237-4511-98BE-8C650DAB8B58}">
          <p14:sldIdLst>
            <p14:sldId id="51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27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2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888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9111"/>
    <a:srgbClr val="00758F"/>
    <a:srgbClr val="FDFBFA"/>
    <a:srgbClr val="E8ECEB"/>
    <a:srgbClr val="94AFAF"/>
    <a:srgbClr val="D1D9D3"/>
    <a:srgbClr val="C9CFDB"/>
    <a:srgbClr val="F4D8D3"/>
    <a:srgbClr val="F4E2DF"/>
    <a:srgbClr val="D7E0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61" autoAdjust="0"/>
    <p:restoredTop sz="95617" autoAdjust="0"/>
  </p:normalViewPr>
  <p:slideViewPr>
    <p:cSldViewPr snapToGrid="0" showGuides="1">
      <p:cViewPr varScale="1">
        <p:scale>
          <a:sx n="124" d="100"/>
          <a:sy n="124" d="100"/>
        </p:scale>
        <p:origin x="352" y="184"/>
      </p:cViewPr>
      <p:guideLst>
        <p:guide orient="horz" pos="1272"/>
        <p:guide pos="3840"/>
        <p:guide orient="horz" pos="3216"/>
      </p:guideLst>
    </p:cSldViewPr>
  </p:slideViewPr>
  <p:outlineViewPr>
    <p:cViewPr>
      <p:scale>
        <a:sx n="33" d="100"/>
        <a:sy n="33" d="100"/>
      </p:scale>
      <p:origin x="0" y="-22096"/>
    </p:cViewPr>
  </p:outlin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1" d="1"/>
        <a:sy n="1" d="1"/>
      </p:scale>
      <p:origin x="0" y="-11784"/>
    </p:cViewPr>
  </p:sorterViewPr>
  <p:notesViewPr>
    <p:cSldViewPr snapToGrid="0" showGuides="1">
      <p:cViewPr varScale="1">
        <p:scale>
          <a:sx n="50" d="100"/>
          <a:sy n="50" d="100"/>
        </p:scale>
        <p:origin x="2804" y="44"/>
      </p:cViewPr>
      <p:guideLst>
        <p:guide orient="horz" pos="3888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54425A-3696-4DFB-B808-D2B88F3EB7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2" y="1"/>
            <a:ext cx="3169919" cy="619364"/>
          </a:xfrm>
          <a:prstGeom prst="rect">
            <a:avLst/>
          </a:prstGeom>
        </p:spPr>
        <p:txBody>
          <a:bodyPr vert="horz" lIns="112299" tIns="56150" rIns="112299" bIns="56150" rtlCol="0"/>
          <a:lstStyle>
            <a:lvl1pPr algn="l">
              <a:defRPr sz="16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51457F-2D60-4187-92B7-C5BBED78E9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9" y="1"/>
            <a:ext cx="3169919" cy="619364"/>
          </a:xfrm>
          <a:prstGeom prst="rect">
            <a:avLst/>
          </a:prstGeom>
        </p:spPr>
        <p:txBody>
          <a:bodyPr vert="horz" lIns="112299" tIns="56150" rIns="112299" bIns="56150" rtlCol="0"/>
          <a:lstStyle>
            <a:lvl1pPr algn="r">
              <a:defRPr sz="1600"/>
            </a:lvl1pPr>
          </a:lstStyle>
          <a:p>
            <a:fld id="{320DD655-51D6-466D-8D72-5C78765FC630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FA8CCD-D5C0-4680-BEFC-52889AACDB6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2" y="11725038"/>
            <a:ext cx="3169919" cy="619362"/>
          </a:xfrm>
          <a:prstGeom prst="rect">
            <a:avLst/>
          </a:prstGeom>
        </p:spPr>
        <p:txBody>
          <a:bodyPr vert="horz" lIns="112299" tIns="56150" rIns="112299" bIns="56150" rtlCol="0" anchor="b"/>
          <a:lstStyle>
            <a:lvl1pPr algn="l">
              <a:defRPr sz="16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50B35B-8976-44A2-B80D-FC8BD07A16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9" y="11725038"/>
            <a:ext cx="3169919" cy="619362"/>
          </a:xfrm>
          <a:prstGeom prst="rect">
            <a:avLst/>
          </a:prstGeom>
        </p:spPr>
        <p:txBody>
          <a:bodyPr vert="horz" lIns="112299" tIns="56150" rIns="112299" bIns="56150" rtlCol="0" anchor="b"/>
          <a:lstStyle>
            <a:lvl1pPr algn="r">
              <a:defRPr sz="1600"/>
            </a:lvl1pPr>
          </a:lstStyle>
          <a:p>
            <a:fld id="{9D34DC6F-9D14-4548-8221-51EE6F5B6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1278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svg>
</file>

<file path=ppt/media/image4.jpeg>
</file>

<file path=ppt/media/image5.jp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1"/>
            <a:ext cx="3169919" cy="619364"/>
          </a:xfrm>
          <a:prstGeom prst="rect">
            <a:avLst/>
          </a:prstGeom>
        </p:spPr>
        <p:txBody>
          <a:bodyPr vert="horz" lIns="112299" tIns="56150" rIns="112299" bIns="56150" rtlCol="0"/>
          <a:lstStyle>
            <a:lvl1pPr algn="l">
              <a:defRPr sz="16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9" y="1"/>
            <a:ext cx="3169919" cy="619364"/>
          </a:xfrm>
          <a:prstGeom prst="rect">
            <a:avLst/>
          </a:prstGeom>
        </p:spPr>
        <p:txBody>
          <a:bodyPr vert="horz" lIns="112299" tIns="56150" rIns="112299" bIns="56150" rtlCol="0"/>
          <a:lstStyle>
            <a:lvl1pPr algn="r">
              <a:defRPr sz="1600"/>
            </a:lvl1pPr>
          </a:lstStyle>
          <a:p>
            <a:fld id="{4F9C25BA-F9B0-4418-8CA0-3A9DF1256BA5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44450" y="1543050"/>
            <a:ext cx="7404100" cy="4165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5940742"/>
            <a:ext cx="5852160" cy="4860608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marR="0" lvl="0" indent="0" fontAlgn="auto">
              <a:lnSpc>
                <a:spcPct val="95000"/>
              </a:lnSpc>
              <a:spcBef>
                <a:spcPts val="736"/>
              </a:spcBef>
              <a:spcAft>
                <a:spcPct val="0"/>
              </a:spcAft>
              <a:buClrTx/>
              <a:buSzTx/>
              <a:buFont typeface="System Font Regular"/>
              <a:buNone/>
            </a:pPr>
            <a:r>
              <a:rPr lang="en-US"/>
              <a:t>Edit Master text styles</a:t>
            </a:r>
          </a:p>
          <a:p>
            <a:pPr marL="449199" marR="0" lvl="1" indent="-224599" fontAlgn="auto">
              <a:lnSpc>
                <a:spcPct val="95000"/>
              </a:lnSpc>
              <a:spcBef>
                <a:spcPts val="736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marL="898397" marR="0" lvl="2" indent="-224599" fontAlgn="auto">
              <a:lnSpc>
                <a:spcPct val="95000"/>
              </a:lnSpc>
              <a:spcBef>
                <a:spcPts val="491"/>
              </a:spcBef>
              <a:spcAft>
                <a:spcPct val="0"/>
              </a:spcAft>
              <a:buClrTx/>
              <a:buSzPct val="120000"/>
              <a:buFont typeface="System Font Regular"/>
              <a:buChar char="-"/>
            </a:pPr>
            <a:r>
              <a:rPr lang="en-US"/>
              <a:t>Third level</a:t>
            </a:r>
          </a:p>
          <a:p>
            <a:pPr marL="1347596" marR="0" lvl="3" indent="-224599" fontAlgn="auto">
              <a:lnSpc>
                <a:spcPct val="95000"/>
              </a:lnSpc>
              <a:spcBef>
                <a:spcPts val="491"/>
              </a:spcBef>
              <a:spcAft>
                <a:spcPct val="0"/>
              </a:spcAft>
              <a:buClrTx/>
              <a:buSzTx/>
              <a:buFont typeface="System Font Regular"/>
              <a:buChar char="◦"/>
            </a:pPr>
            <a:r>
              <a:rPr lang="en-US"/>
              <a:t>Fourth level</a:t>
            </a:r>
          </a:p>
          <a:p>
            <a:pPr marL="1796796" marR="0" lvl="4" indent="-224599" fontAlgn="auto">
              <a:lnSpc>
                <a:spcPct val="95000"/>
              </a:lnSpc>
              <a:spcBef>
                <a:spcPts val="491"/>
              </a:spcBef>
              <a:spcAft>
                <a:spcPct val="0"/>
              </a:spcAft>
              <a:buClrTx/>
              <a:buSzTx/>
              <a:buFont typeface="System Font Regular"/>
              <a:buChar char="•"/>
            </a:pPr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9" y="11725038"/>
            <a:ext cx="3169919" cy="619362"/>
          </a:xfrm>
          <a:prstGeom prst="rect">
            <a:avLst/>
          </a:prstGeom>
        </p:spPr>
        <p:txBody>
          <a:bodyPr vert="horz" lIns="112299" tIns="56150" rIns="112299" bIns="56150" rtlCol="0" anchor="b"/>
          <a:lstStyle>
            <a:lvl1pPr algn="r">
              <a:defRPr sz="1600"/>
            </a:lvl1pPr>
          </a:lstStyle>
          <a:p>
            <a:fld id="{9EDC5964-3162-43B5-B1EC-63C8D166D7D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11725038"/>
            <a:ext cx="3169919" cy="619362"/>
          </a:xfrm>
          <a:prstGeom prst="rect">
            <a:avLst/>
          </a:prstGeom>
        </p:spPr>
        <p:txBody>
          <a:bodyPr vert="horz" lIns="112299" tIns="56150" rIns="112299" bIns="56150" rtlCol="0" anchor="b"/>
          <a:lstStyle>
            <a:lvl1pPr algn="l"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971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n-US" sz="1200" b="0" i="0" kern="1200">
        <a:solidFill>
          <a:schemeClr val="tx1"/>
        </a:solidFill>
        <a:latin typeface="+mn-lt"/>
        <a:ea typeface="+mn-ea"/>
        <a:cs typeface="Oracle Sans" panose="020B0503020204020204" pitchFamily="34" charset="0"/>
      </a:defRPr>
    </a:lvl1pPr>
    <a:lvl2pPr marL="457200" algn="l" defTabSz="914400" rtl="0" eaLnBrk="1" latinLnBrk="0" hangingPunct="1">
      <a:defRPr lang="en-US" sz="1200" b="0" i="0" kern="1200">
        <a:solidFill>
          <a:schemeClr val="tx1"/>
        </a:solidFill>
        <a:latin typeface="+mn-lt"/>
        <a:ea typeface="+mn-ea"/>
        <a:cs typeface="Oracle Sans" panose="020B0503020204020204" pitchFamily="34" charset="0"/>
      </a:defRPr>
    </a:lvl2pPr>
    <a:lvl3pPr marL="914400" algn="l" defTabSz="914400" rtl="0" eaLnBrk="1" latinLnBrk="0" hangingPunct="1">
      <a:defRPr lang="en-US" sz="1100" kern="1200">
        <a:solidFill>
          <a:schemeClr val="tx1"/>
        </a:solidFill>
        <a:latin typeface="Oracle Sans Light" panose="020B0403020204020204" pitchFamily="34" charset="0"/>
        <a:ea typeface="+mn-ea"/>
        <a:cs typeface="Oracle Sans Light" panose="020B0403020204020204" pitchFamily="34" charset="0"/>
      </a:defRPr>
    </a:lvl3pPr>
    <a:lvl4pPr marL="1371600" algn="l" defTabSz="914400" rtl="0" eaLnBrk="1" latinLnBrk="0" hangingPunct="1">
      <a:defRPr lang="en-US" sz="1050" kern="1200">
        <a:solidFill>
          <a:schemeClr val="tx1"/>
        </a:solidFill>
        <a:latin typeface="Oracle Sans Light" panose="020B0403020204020204" pitchFamily="34" charset="0"/>
        <a:ea typeface="+mn-ea"/>
        <a:cs typeface="Oracle Sans Light" panose="020B0403020204020204" pitchFamily="34" charset="0"/>
      </a:defRPr>
    </a:lvl4pPr>
    <a:lvl5pPr marL="1828800" algn="l" defTabSz="914400" rtl="0" eaLnBrk="1" latinLnBrk="0" hangingPunct="1">
      <a:defRPr lang="en-US" sz="1000" kern="1200">
        <a:solidFill>
          <a:schemeClr val="tx1"/>
        </a:solidFill>
        <a:latin typeface="Oracle Sans Light" panose="020B0403020204020204" pitchFamily="34" charset="0"/>
        <a:ea typeface="+mn-ea"/>
        <a:cs typeface="Oracle Sans Light" panose="020B0403020204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411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484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5265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360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DC5964-3162-43B5-B1EC-63C8D166D7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562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E82501-53DA-4152-84B0-51135B15EEA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72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emf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racle Logo" descr="Oracle Logo">
            <a:extLst>
              <a:ext uri="{FF2B5EF4-FFF2-40B4-BE49-F238E27FC236}">
                <a16:creationId xmlns:a16="http://schemas.microsoft.com/office/drawing/2014/main" id="{37E7F181-1615-4A41-B1E8-B9FF5CDED0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4949" y="1132368"/>
            <a:ext cx="1524893" cy="320040"/>
          </a:xfrm>
          <a:prstGeom prst="rect">
            <a:avLst/>
          </a:prstGeom>
        </p:spPr>
      </p:pic>
      <p:sp>
        <p:nvSpPr>
          <p:cNvPr id="24" name="Title">
            <a:extLst>
              <a:ext uri="{FF2B5EF4-FFF2-40B4-BE49-F238E27FC236}">
                <a16:creationId xmlns:a16="http://schemas.microsoft.com/office/drawing/2014/main" id="{461BB5F1-8825-7944-96EB-8445317513F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4400" y="2148840"/>
            <a:ext cx="10607040" cy="128016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ts val="600"/>
              </a:spcBef>
              <a:defRPr lang="en-US" sz="4000" b="0"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Title</a:t>
            </a:r>
          </a:p>
        </p:txBody>
      </p:sp>
      <p:sp>
        <p:nvSpPr>
          <p:cNvPr id="25" name="Subhead">
            <a:extLst>
              <a:ext uri="{FF2B5EF4-FFF2-40B4-BE49-F238E27FC236}">
                <a16:creationId xmlns:a16="http://schemas.microsoft.com/office/drawing/2014/main" id="{DE85AE1C-733D-7244-A6DA-C3ADBC76ED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400" y="3474720"/>
            <a:ext cx="10607040" cy="365760"/>
          </a:xfrm>
          <a:prstGeom prst="rect">
            <a:avLst/>
          </a:prstGeom>
          <a:noFill/>
        </p:spPr>
        <p:txBody>
          <a:bodyPr lIns="9144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sz="2400" b="0">
                <a:solidFill>
                  <a:schemeClr val="accent6"/>
                </a:solidFill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Subhead goes here on one line</a:t>
            </a:r>
          </a:p>
        </p:txBody>
      </p:sp>
      <p:sp>
        <p:nvSpPr>
          <p:cNvPr id="11" name="Text Field">
            <a:extLst>
              <a:ext uri="{FF2B5EF4-FFF2-40B4-BE49-F238E27FC236}">
                <a16:creationId xmlns:a16="http://schemas.microsoft.com/office/drawing/2014/main" id="{5096A149-B6C9-A04E-A2B0-54CCFAA4252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400" y="4571999"/>
            <a:ext cx="5486400" cy="36576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lnSpc>
                <a:spcPct val="100000"/>
              </a:lnSpc>
              <a:defRPr b="1">
                <a:solidFill>
                  <a:schemeClr val="accent5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Field 2">
            <a:extLst>
              <a:ext uri="{FF2B5EF4-FFF2-40B4-BE49-F238E27FC236}">
                <a16:creationId xmlns:a16="http://schemas.microsoft.com/office/drawing/2014/main" id="{A57492F9-1AD2-9346-9BB6-C0CF36DEF5E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4400" y="5029200"/>
            <a:ext cx="5486400" cy="9144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>
              <a:lnSpc>
                <a:spcPct val="100000"/>
              </a:lnSpc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Presenter’s Title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8E6D7C6-18B9-45E9-BC88-5820977E7B17}"/>
              </a:ext>
            </a:extLst>
          </p:cNvPr>
          <p:cNvPicPr preferRelativeResize="0"/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2024" cy="6858000"/>
          </a:xfrm>
          <a:prstGeom prst="rect">
            <a:avLst/>
          </a:prstGeom>
        </p:spPr>
      </p:pic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3985F27A-5B6A-402D-BDEB-B2FE7369B40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914399" y="6492240"/>
            <a:ext cx="3657600" cy="27432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  <p:pic>
        <p:nvPicPr>
          <p:cNvPr id="15" name="OTag">
            <a:extLst>
              <a:ext uri="{FF2B5EF4-FFF2-40B4-BE49-F238E27FC236}">
                <a16:creationId xmlns:a16="http://schemas.microsoft.com/office/drawing/2014/main" id="{29E2EA68-2DDD-420D-BF77-CA29868DE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23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6BEA035-D7A5-4B84-9F05-5163378E9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2960" y="2286000"/>
            <a:ext cx="10607040" cy="1280160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b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defRPr lang="en-US" sz="4000" b="0">
                <a:solidFill>
                  <a:schemeClr val="accent6"/>
                </a:solidFill>
                <a:latin typeface="+mj-lt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Chapter name</a:t>
            </a:r>
          </a:p>
        </p:txBody>
      </p:sp>
      <p:sp>
        <p:nvSpPr>
          <p:cNvPr id="9" name="Subhead">
            <a:extLst>
              <a:ext uri="{FF2B5EF4-FFF2-40B4-BE49-F238E27FC236}">
                <a16:creationId xmlns:a16="http://schemas.microsoft.com/office/drawing/2014/main" id="{7CDB1F3E-E2D2-44FE-A725-E3ED1480C83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2960" y="4114800"/>
            <a:ext cx="10607040" cy="681251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sz="1800" b="0">
                <a:solidFill>
                  <a:schemeClr val="accent5"/>
                </a:solidFill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dirty="0"/>
              <a:t>Subhead goes here</a:t>
            </a:r>
          </a:p>
        </p:txBody>
      </p:sp>
      <p:pic>
        <p:nvPicPr>
          <p:cNvPr id="10" name="OTag">
            <a:extLst>
              <a:ext uri="{FF2B5EF4-FFF2-40B4-BE49-F238E27FC236}">
                <a16:creationId xmlns:a16="http://schemas.microsoft.com/office/drawing/2014/main" id="{2C749167-F2BA-4A4E-A792-681C146AE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3DEA8C21-697F-4E6B-99A6-BE7D4DFD579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914399" y="6492240"/>
            <a:ext cx="3657600" cy="27432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562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Tag">
            <a:extLst>
              <a:ext uri="{FF2B5EF4-FFF2-40B4-BE49-F238E27FC236}">
                <a16:creationId xmlns:a16="http://schemas.microsoft.com/office/drawing/2014/main" id="{0F682282-A332-4D5C-89F4-38480EC33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pic>
        <p:nvPicPr>
          <p:cNvPr id="10" name="OTag">
            <a:extLst>
              <a:ext uri="{FF2B5EF4-FFF2-40B4-BE49-F238E27FC236}">
                <a16:creationId xmlns:a16="http://schemas.microsoft.com/office/drawing/2014/main" id="{00F1077A-D301-437A-8CE7-A0EA6CDEC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3BF77C2-C057-4ABD-862C-B3BDF00D72D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914399" y="6492240"/>
            <a:ext cx="3657600" cy="27432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491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695558A-5D03-4C56-BE35-4C06C6B19AA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731520" y="1371600"/>
            <a:ext cx="310896" cy="36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9" name="Title 7">
            <a:extLst>
              <a:ext uri="{FF2B5EF4-FFF2-40B4-BE49-F238E27FC236}">
                <a16:creationId xmlns:a16="http://schemas.microsoft.com/office/drawing/2014/main" id="{19B84AF6-B732-42F9-B19A-B7CF6D246F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520" y="457200"/>
            <a:ext cx="10789920" cy="822960"/>
          </a:xfrm>
          <a:prstGeom prst="rect">
            <a:avLst/>
          </a:prstGeom>
        </p:spPr>
        <p:txBody>
          <a:bodyPr lIns="91440" anchor="b"/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7C79B6D-A878-4BE9-9D33-A282593EBF7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914399" y="6492240"/>
            <a:ext cx="3657600" cy="27432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486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">
            <a:extLst>
              <a:ext uri="{FF2B5EF4-FFF2-40B4-BE49-F238E27FC236}">
                <a16:creationId xmlns:a16="http://schemas.microsoft.com/office/drawing/2014/main" id="{FC0004EB-159B-A345-859C-0E83416ED93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1520" y="914400"/>
            <a:ext cx="10789920" cy="365760"/>
          </a:xfrm>
          <a:prstGeom prst="rect">
            <a:avLst/>
          </a:prstGeom>
        </p:spPr>
        <p:txBody>
          <a:bodyPr lIns="91440" anchor="ctr">
            <a:noAutofit/>
          </a:bodyPr>
          <a:lstStyle>
            <a:lvl1pPr marL="0" indent="0">
              <a:lnSpc>
                <a:spcPct val="100000"/>
              </a:lnSpc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  <a:latin typeface="+mj-lt"/>
                <a:cs typeface="Oracle Sans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C6A8D35-C90D-428D-8E15-6F958679D9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520" y="91440"/>
            <a:ext cx="10789920" cy="822960"/>
          </a:xfrm>
          <a:prstGeom prst="rect">
            <a:avLst/>
          </a:prstGeom>
        </p:spPr>
        <p:txBody>
          <a:bodyPr lIns="91440" anchor="b"/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695558A-5D03-4C56-BE35-4C06C6B19AA4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731520" y="1371600"/>
            <a:ext cx="310896" cy="36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A476413-B54B-4E10-A4C2-623F352C225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914399" y="6492240"/>
            <a:ext cx="3657600" cy="27432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223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C807732-3520-4DBF-9B75-86BA2E562D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520" y="457200"/>
            <a:ext cx="10789920" cy="822960"/>
          </a:xfrm>
          <a:prstGeom prst="rect">
            <a:avLst/>
          </a:prstGeom>
        </p:spPr>
        <p:txBody>
          <a:bodyPr lIns="91440" anchor="b"/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ACFC83-40C3-479A-9D81-8E8DA33B4DF3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731520" y="1371600"/>
            <a:ext cx="310896" cy="36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2AAA02C5-853A-4B1E-A92F-1D50B14FAA5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31520" y="1554480"/>
            <a:ext cx="10789920" cy="457200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1"/>
              </a:buClr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35243E1A-9CEE-4594-9383-1EA83877CAF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914399" y="6492240"/>
            <a:ext cx="3657600" cy="27432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37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E7EEB1FA-0433-4DCA-863F-E80DBCD3F43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31520" y="1554480"/>
            <a:ext cx="10789920" cy="4572000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accent1"/>
              </a:buClr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D2FF271-2EC0-4479-B527-B756823C4087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731520" y="1371600"/>
            <a:ext cx="310896" cy="36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sp>
        <p:nvSpPr>
          <p:cNvPr id="20" name="Subtitle">
            <a:extLst>
              <a:ext uri="{FF2B5EF4-FFF2-40B4-BE49-F238E27FC236}">
                <a16:creationId xmlns:a16="http://schemas.microsoft.com/office/drawing/2014/main" id="{C8C7F67A-D7CE-4486-B265-CFD25C1E5A4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1520" y="914400"/>
            <a:ext cx="10789920" cy="365760"/>
          </a:xfrm>
          <a:prstGeom prst="rect">
            <a:avLst/>
          </a:prstGeom>
        </p:spPr>
        <p:txBody>
          <a:bodyPr lIns="91440" anchor="ctr">
            <a:noAutofit/>
          </a:bodyPr>
          <a:lstStyle>
            <a:lvl1pPr marL="0" indent="0">
              <a:lnSpc>
                <a:spcPct val="100000"/>
              </a:lnSpc>
              <a:spcAft>
                <a:spcPct val="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b="0" i="0">
                <a:solidFill>
                  <a:schemeClr val="tx1"/>
                </a:solidFill>
                <a:latin typeface="+mj-lt"/>
                <a:cs typeface="Oracle Sans" panose="020B05030202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285989D7-D135-4D53-B8E8-2896B5E8F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520" y="91440"/>
            <a:ext cx="10789920" cy="822960"/>
          </a:xfrm>
          <a:prstGeom prst="rect">
            <a:avLst/>
          </a:prstGeom>
        </p:spPr>
        <p:txBody>
          <a:bodyPr lIns="91440" anchor="b"/>
          <a:lstStyle>
            <a:lvl1pPr marL="0" indent="0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Font typeface="Arial" panose="020B0604020202020204" pitchFamily="34" charset="0"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A2FB6754-8B9B-411B-A830-0295C10F5E2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914399" y="6492240"/>
            <a:ext cx="3657600" cy="27432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000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icture containing building, clothing&#10;&#10;Description automatically generated">
            <a:extLst>
              <a:ext uri="{FF2B5EF4-FFF2-40B4-BE49-F238E27FC236}">
                <a16:creationId xmlns:a16="http://schemas.microsoft.com/office/drawing/2014/main" id="{B16600C8-A851-494D-A5DF-470343F874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ECAD913-B3D1-D145-A54B-58496F5971A5}"/>
              </a:ext>
            </a:extLst>
          </p:cNvPr>
          <p:cNvSpPr/>
          <p:nvPr userDrawn="1"/>
        </p:nvSpPr>
        <p:spPr>
          <a:xfrm>
            <a:off x="640080" y="4829530"/>
            <a:ext cx="310896" cy="365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EF0904C-A879-D843-B633-25611F0A9B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37197" y="6356350"/>
            <a:ext cx="501650" cy="50165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C3899B2-CDB3-4D3F-BE90-A6FF19B6CC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80" y="5212080"/>
            <a:ext cx="4572000" cy="274320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Questions?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8707F7-8539-441B-9B5E-0937646753B8}"/>
              </a:ext>
            </a:extLst>
          </p:cNvPr>
          <p:cNvSpPr txBox="1"/>
          <p:nvPr userDrawn="1"/>
        </p:nvSpPr>
        <p:spPr>
          <a:xfrm>
            <a:off x="640080" y="2286000"/>
            <a:ext cx="4572000" cy="2286000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r>
              <a:rPr lang="en-US" sz="4400" dirty="0">
                <a:solidFill>
                  <a:schemeClr val="accent6"/>
                </a:solidFill>
                <a:latin typeface="+mj-lt"/>
              </a:rPr>
              <a:t>Thank You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85D177-A6B9-42B2-B583-ED957E64C4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0080" y="5559796"/>
            <a:ext cx="4572000" cy="822960"/>
          </a:xfrm>
          <a:prstGeom prst="rect">
            <a:avLst/>
          </a:prstGeom>
        </p:spPr>
        <p:txBody>
          <a:bodyPr/>
          <a:lstStyle>
            <a:lvl1pPr>
              <a:defRPr i="1" u="sng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https://forums.mysql.com/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6EB4CE6F-3733-45F4-8644-3721E9F65D1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914399" y="6492240"/>
            <a:ext cx="3657600" cy="274320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600"/>
              </a:spcBef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49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OTag">
            <a:extLst>
              <a:ext uri="{FF2B5EF4-FFF2-40B4-BE49-F238E27FC236}">
                <a16:creationId xmlns:a16="http://schemas.microsoft.com/office/drawing/2014/main" id="{DA16EBAD-93BE-4ACF-A78F-3C1CEDB86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3112" y="6355080"/>
            <a:ext cx="502920" cy="502920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A8E89AB-62EE-4DB6-AFC5-5E97246E5D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399" y="6492240"/>
            <a:ext cx="3657600" cy="274320"/>
          </a:xfrm>
          <a:prstGeom prst="rect">
            <a:avLst/>
          </a:prstGeom>
        </p:spPr>
        <p:txBody>
          <a:bodyPr/>
          <a:lstStyle>
            <a:lvl1pPr algn="ctr">
              <a:defRPr sz="1000">
                <a:solidFill>
                  <a:schemeClr val="bg1">
                    <a:lumMod val="6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300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72" r:id="rId2"/>
    <p:sldLayoutId id="2147483756" r:id="rId3"/>
    <p:sldLayoutId id="2147484007" r:id="rId4"/>
    <p:sldLayoutId id="2147483778" r:id="rId5"/>
    <p:sldLayoutId id="2147483969" r:id="rId6"/>
    <p:sldLayoutId id="2147483984" r:id="rId7"/>
    <p:sldLayoutId id="2147483996" r:id="rId8"/>
  </p:sldLayoutIdLst>
  <p:hf sldNum="0" hd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lang="en-US" sz="2400" b="1" i="0" kern="1200" baseline="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</p:titleStyle>
    <p:bodyStyle>
      <a:lvl1pPr marL="0" marR="0" indent="0" algn="l" defTabSz="914400" rtl="0" eaLnBrk="1" fontAlgn="auto" latinLnBrk="0" hangingPunct="1">
        <a:lnSpc>
          <a:spcPct val="95000"/>
        </a:lnSpc>
        <a:spcBef>
          <a:spcPts val="600"/>
        </a:spcBef>
        <a:spcAft>
          <a:spcPct val="0"/>
        </a:spcAft>
        <a:buClr>
          <a:schemeClr val="accent5"/>
        </a:buClr>
        <a:buSzTx/>
        <a:buFontTx/>
        <a:buNone/>
        <a:defRPr sz="2000" b="0" i="0" kern="1200">
          <a:solidFill>
            <a:schemeClr val="tx1"/>
          </a:solidFill>
          <a:latin typeface="+mn-lt"/>
          <a:ea typeface="+mn-ea"/>
          <a:cs typeface="Calibri" panose="020F0502020204030204" pitchFamily="34" charset="0"/>
        </a:defRPr>
      </a:lvl1pPr>
      <a:lvl2pPr marL="548640" marR="0" indent="-182880" algn="l" defTabSz="914400" rtl="0" eaLnBrk="1" fontAlgn="auto" latinLnBrk="0" hangingPunct="1">
        <a:lnSpc>
          <a:spcPct val="95000"/>
        </a:lnSpc>
        <a:spcBef>
          <a:spcPts val="600"/>
        </a:spcBef>
        <a:spcAft>
          <a:spcPct val="0"/>
        </a:spcAft>
        <a:buClr>
          <a:schemeClr val="accent5"/>
        </a:buClr>
        <a:buSzTx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Calibri" panose="020F0502020204030204" pitchFamily="34" charset="0"/>
        </a:defRPr>
      </a:lvl2pPr>
      <a:lvl3pPr marL="731520" marR="0" indent="-182563" algn="l" defTabSz="914400" rtl="0" eaLnBrk="1" fontAlgn="auto" latinLnBrk="0" hangingPunct="1">
        <a:lnSpc>
          <a:spcPct val="95000"/>
        </a:lnSpc>
        <a:spcBef>
          <a:spcPts val="400"/>
        </a:spcBef>
        <a:spcAft>
          <a:spcPct val="0"/>
        </a:spcAft>
        <a:buClr>
          <a:schemeClr val="accent5"/>
        </a:buClr>
        <a:buSzTx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Calibri" panose="020F0502020204030204" pitchFamily="34" charset="0"/>
        </a:defRPr>
      </a:lvl3pPr>
      <a:lvl4pPr marL="914400" marR="0" indent="-182563" algn="l" defTabSz="914400" rtl="0" eaLnBrk="1" fontAlgn="auto" latinLnBrk="0" hangingPunct="1">
        <a:lnSpc>
          <a:spcPct val="95000"/>
        </a:lnSpc>
        <a:spcBef>
          <a:spcPts val="400"/>
        </a:spcBef>
        <a:spcAft>
          <a:spcPct val="0"/>
        </a:spcAft>
        <a:buClr>
          <a:schemeClr val="accent5"/>
        </a:buClr>
        <a:buSzTx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Calibri" panose="020F0502020204030204" pitchFamily="34" charset="0"/>
        </a:defRPr>
      </a:lvl4pPr>
      <a:lvl5pPr marL="1097280" marR="0" indent="-182880" algn="l" defTabSz="914400" rtl="0" eaLnBrk="1" fontAlgn="auto" latinLnBrk="0" hangingPunct="1">
        <a:lnSpc>
          <a:spcPct val="95000"/>
        </a:lnSpc>
        <a:spcBef>
          <a:spcPts val="400"/>
        </a:spcBef>
        <a:spcAft>
          <a:spcPct val="0"/>
        </a:spcAft>
        <a:buClr>
          <a:schemeClr val="accent5"/>
        </a:buClr>
        <a:buSzTx/>
        <a:buFont typeface="System Font Regular"/>
        <a:buChar char="•"/>
        <a:defRPr sz="1200" kern="1200">
          <a:solidFill>
            <a:schemeClr val="tx1"/>
          </a:solidFill>
          <a:latin typeface="+mn-lt"/>
          <a:ea typeface="+mn-ea"/>
          <a:cs typeface="Calibri" panose="020F0502020204030204" pitchFamily="34" charset="0"/>
        </a:defRPr>
      </a:lvl5pPr>
      <a:lvl6pPr marL="1097280" indent="-182880" algn="l" defTabSz="914400" rtl="0" eaLnBrk="1" latinLnBrk="0" hangingPunct="1">
        <a:lnSpc>
          <a:spcPct val="95000"/>
        </a:lnSpc>
        <a:spcBef>
          <a:spcPts val="400"/>
        </a:spcBef>
        <a:spcAft>
          <a:spcPct val="0"/>
        </a:spcAft>
        <a:buSzTx/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Oracle Sans Light" panose="020B0403020204020204" pitchFamily="34" charset="0"/>
          <a:ea typeface="+mn-ea"/>
          <a:cs typeface="Oracle Sans Light" panose="020B0403020204020204" pitchFamily="34" charset="0"/>
        </a:defRPr>
      </a:lvl6pPr>
      <a:lvl7pPr marL="1280160" indent="-182880" algn="l" defTabSz="914400" rtl="0" eaLnBrk="1" latinLnBrk="0" hangingPunct="1">
        <a:lnSpc>
          <a:spcPct val="95000"/>
        </a:lnSpc>
        <a:spcBef>
          <a:spcPts val="400"/>
        </a:spcBef>
        <a:spcAft>
          <a:spcPct val="0"/>
        </a:spcAft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Oracle Sans Light" panose="020B0403020204020204" pitchFamily="34" charset="0"/>
          <a:ea typeface="+mn-ea"/>
          <a:cs typeface="Oracle Sans Light" panose="020B0403020204020204" pitchFamily="34" charset="0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008" userDrawn="1">
          <p15:clr>
            <a:srgbClr val="F26B43"/>
          </p15:clr>
        </p15:guide>
        <p15:guide id="4" orient="horz" pos="3852" userDrawn="1">
          <p15:clr>
            <a:srgbClr val="F26B43"/>
          </p15:clr>
        </p15:guide>
        <p15:guide id="5" pos="480" userDrawn="1">
          <p15:clr>
            <a:srgbClr val="F26B43"/>
          </p15:clr>
        </p15:guide>
        <p15:guide id="6" orient="horz" pos="795" userDrawn="1">
          <p15:clr>
            <a:srgbClr val="F26B43"/>
          </p15:clr>
        </p15:guide>
        <p15:guide id="7" orient="horz" pos="590" userDrawn="1">
          <p15:clr>
            <a:srgbClr val="F26B43"/>
          </p15:clr>
        </p15:guide>
        <p15:guide id="8" pos="72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E3125-76D3-4624-9859-1262BFAE0F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Migration From AWS RDS to </a:t>
            </a:r>
            <a:br>
              <a:rPr lang="en-US" dirty="0"/>
            </a:br>
            <a:r>
              <a:rPr lang="en-US" dirty="0"/>
              <a:t>OCI </a:t>
            </a:r>
            <a:r>
              <a:rPr lang="en-US" b="1" dirty="0">
                <a:solidFill>
                  <a:schemeClr val="accent5"/>
                </a:solidFill>
                <a:cs typeface="Angsana New" pitchFamily="18" charset="-34"/>
              </a:rPr>
              <a:t>My</a:t>
            </a:r>
            <a:r>
              <a:rPr lang="en-US" b="1" dirty="0">
                <a:solidFill>
                  <a:schemeClr val="accent2"/>
                </a:solidFill>
                <a:cs typeface="Angsana New" pitchFamily="18" charset="-34"/>
              </a:rPr>
              <a:t>SQL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HeatWave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D186CCE-1D10-4009-917C-98A1729381C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Webinar series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2B5571-36C9-4FFA-AE37-61340DA313E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Ravish Patel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C5AAF3-32AC-48D2-B33A-BFF9626F033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14399" y="5472980"/>
            <a:ext cx="5486400" cy="914400"/>
          </a:xfrm>
        </p:spPr>
        <p:txBody>
          <a:bodyPr/>
          <a:lstStyle/>
          <a:p>
            <a:r>
              <a:rPr lang="en-US" b="1" dirty="0">
                <a:solidFill>
                  <a:schemeClr val="accent5"/>
                </a:solidFill>
                <a:cs typeface="Angsana New" pitchFamily="18" charset="-34"/>
              </a:rPr>
              <a:t>My</a:t>
            </a:r>
            <a:r>
              <a:rPr lang="en-US" b="1" dirty="0">
                <a:solidFill>
                  <a:schemeClr val="accent2"/>
                </a:solidFill>
                <a:cs typeface="Angsana New" pitchFamily="18" charset="-34"/>
              </a:rPr>
              <a:t>SQL</a:t>
            </a:r>
            <a:r>
              <a:rPr lang="en-US" dirty="0">
                <a:solidFill>
                  <a:schemeClr val="tx1"/>
                </a:solidFill>
              </a:rPr>
              <a:t> Solutions Architect</a:t>
            </a:r>
          </a:p>
          <a:p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164C020-32BE-446A-B209-F96516227AC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  <p:cxnSp>
        <p:nvCxnSpPr>
          <p:cNvPr id="7" name="Accent Mark">
            <a:extLst>
              <a:ext uri="{FF2B5EF4-FFF2-40B4-BE49-F238E27FC236}">
                <a16:creationId xmlns:a16="http://schemas.microsoft.com/office/drawing/2014/main" id="{5879F051-2F76-445D-B0AB-3251CAD6C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>
            <a:off x="1023271" y="4187952"/>
            <a:ext cx="374904" cy="0"/>
          </a:xfrm>
          <a:prstGeom prst="line">
            <a:avLst/>
          </a:prstGeom>
          <a:ln w="38100" cap="flat">
            <a:solidFill>
              <a:srgbClr val="FACD6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9E4AE8E7-1B82-C64F-9C44-EF0F86834F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340807"/>
            <a:ext cx="5163783" cy="387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778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Process overview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Shell</a:t>
            </a:r>
            <a:r>
              <a:rPr lang="en-US" dirty="0"/>
              <a:t> Migration From </a:t>
            </a:r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Source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B93E1BC-8FD0-4283-A6F0-6DAFAA3EDEF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042639" y="4748638"/>
            <a:ext cx="1087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5"/>
                </a:solidFill>
              </a:rPr>
              <a:t>My</a:t>
            </a:r>
            <a:r>
              <a:rPr lang="en-US" sz="1400" dirty="0">
                <a:solidFill>
                  <a:schemeClr val="accent2"/>
                </a:solidFill>
              </a:rPr>
              <a:t>SQL</a:t>
            </a:r>
            <a:r>
              <a:rPr lang="en-US" sz="1400" dirty="0">
                <a:solidFill>
                  <a:schemeClr val="accent5"/>
                </a:solidFill>
              </a:rPr>
              <a:t> Shell</a:t>
            </a:r>
          </a:p>
          <a:p>
            <a:pPr algn="ctr"/>
            <a:r>
              <a:rPr lang="en-US" sz="1400" dirty="0"/>
              <a:t>Dump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765271" y="4748638"/>
            <a:ext cx="10871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5"/>
                </a:solidFill>
              </a:rPr>
              <a:t>My</a:t>
            </a:r>
            <a:r>
              <a:rPr lang="en-US" sz="1400" dirty="0">
                <a:solidFill>
                  <a:schemeClr val="accent2"/>
                </a:solidFill>
              </a:rPr>
              <a:t>SQL</a:t>
            </a:r>
            <a:r>
              <a:rPr lang="en-US" sz="1400" dirty="0">
                <a:solidFill>
                  <a:schemeClr val="accent5"/>
                </a:solidFill>
              </a:rPr>
              <a:t> Shell</a:t>
            </a:r>
          </a:p>
          <a:p>
            <a:pPr algn="ctr"/>
            <a:r>
              <a:rPr lang="en-US" sz="1400" dirty="0"/>
              <a:t>Load Dump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154059" y="2895652"/>
            <a:ext cx="1828800" cy="1828800"/>
            <a:chOff x="5650752" y="3584306"/>
            <a:chExt cx="2743200" cy="2743200"/>
          </a:xfrm>
        </p:grpSpPr>
        <p:pic>
          <p:nvPicPr>
            <p:cNvPr id="29" name="Content Placeholder 10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0752" y="3584306"/>
              <a:ext cx="2743200" cy="274320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 cstate="print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2600" y="4554947"/>
              <a:ext cx="801917" cy="801917"/>
            </a:xfrm>
            <a:prstGeom prst="rect">
              <a:avLst/>
            </a:prstGeom>
          </p:spPr>
        </p:pic>
      </p:grpSp>
      <p:sp>
        <p:nvSpPr>
          <p:cNvPr id="95" name="TextBox 94"/>
          <p:cNvSpPr txBox="1"/>
          <p:nvPr/>
        </p:nvSpPr>
        <p:spPr>
          <a:xfrm>
            <a:off x="5284879" y="4687083"/>
            <a:ext cx="1567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OCI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Object Storage</a:t>
            </a:r>
          </a:p>
        </p:txBody>
      </p:sp>
      <p:cxnSp>
        <p:nvCxnSpPr>
          <p:cNvPr id="141" name="Curved Connector 140"/>
          <p:cNvCxnSpPr>
            <a:cxnSpLocks/>
            <a:endCxn id="53" idx="1"/>
          </p:cNvCxnSpPr>
          <p:nvPr/>
        </p:nvCxnSpPr>
        <p:spPr>
          <a:xfrm flipV="1">
            <a:off x="1673758" y="3810052"/>
            <a:ext cx="1342967" cy="1"/>
          </a:xfrm>
          <a:prstGeom prst="curvedConnector3">
            <a:avLst>
              <a:gd name="adj1" fmla="val 50000"/>
            </a:avLst>
          </a:prstGeom>
          <a:ln w="7620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>
            <a:cxnSpLocks/>
            <a:stCxn id="53" idx="3"/>
            <a:endCxn id="29" idx="1"/>
          </p:cNvCxnSpPr>
          <p:nvPr/>
        </p:nvCxnSpPr>
        <p:spPr>
          <a:xfrm>
            <a:off x="4155709" y="3810052"/>
            <a:ext cx="998350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cxnSpLocks/>
            <a:stCxn id="29" idx="3"/>
            <a:endCxn id="54" idx="1"/>
          </p:cNvCxnSpPr>
          <p:nvPr/>
        </p:nvCxnSpPr>
        <p:spPr>
          <a:xfrm>
            <a:off x="6982859" y="3810052"/>
            <a:ext cx="756498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153"/>
          <p:cNvSpPr txBox="1"/>
          <p:nvPr/>
        </p:nvSpPr>
        <p:spPr>
          <a:xfrm>
            <a:off x="7800697" y="1783641"/>
            <a:ext cx="10163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OCI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Network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1764317" y="1783641"/>
            <a:ext cx="10248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AWS</a:t>
            </a:r>
          </a:p>
          <a:p>
            <a:pPr algn="ctr"/>
            <a:r>
              <a:rPr lang="en-US" dirty="0"/>
              <a:t>Network</a:t>
            </a:r>
          </a:p>
        </p:txBody>
      </p:sp>
      <p:cxnSp>
        <p:nvCxnSpPr>
          <p:cNvPr id="159" name="Straight Connector 158"/>
          <p:cNvCxnSpPr/>
          <p:nvPr/>
        </p:nvCxnSpPr>
        <p:spPr>
          <a:xfrm>
            <a:off x="4709246" y="1784853"/>
            <a:ext cx="0" cy="3751528"/>
          </a:xfrm>
          <a:prstGeom prst="line">
            <a:avLst/>
          </a:prstGeom>
          <a:ln w="38100">
            <a:solidFill>
              <a:schemeClr val="accent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cxnSpLocks/>
            <a:stCxn id="54" idx="3"/>
            <a:endCxn id="31" idx="1"/>
          </p:cNvCxnSpPr>
          <p:nvPr/>
        </p:nvCxnSpPr>
        <p:spPr>
          <a:xfrm>
            <a:off x="8878341" y="3810052"/>
            <a:ext cx="1004756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725" y="3240560"/>
            <a:ext cx="1138984" cy="113898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357" y="3240560"/>
            <a:ext cx="1138984" cy="113898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pic>
        <p:nvPicPr>
          <p:cNvPr id="31" name="Picture 30" descr="C:\Users\bmatthel\Documents\EMEA\Logos\MySQL_92@2x.png">
            <a:extLst>
              <a:ext uri="{FF2B5EF4-FFF2-40B4-BE49-F238E27FC236}">
                <a16:creationId xmlns:a16="http://schemas.microsoft.com/office/drawing/2014/main" id="{CF592979-8B8D-4562-8BBE-7B831A9E4D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3097" y="2857552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B40B9BB4-1F03-4123-A8D7-47F8E6396172}"/>
              </a:ext>
            </a:extLst>
          </p:cNvPr>
          <p:cNvSpPr txBox="1"/>
          <p:nvPr/>
        </p:nvSpPr>
        <p:spPr>
          <a:xfrm>
            <a:off x="9903386" y="4825582"/>
            <a:ext cx="186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HeatWave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2C2E6ED-0846-4529-822E-F20136E1884F}"/>
              </a:ext>
            </a:extLst>
          </p:cNvPr>
          <p:cNvSpPr txBox="1"/>
          <p:nvPr/>
        </p:nvSpPr>
        <p:spPr>
          <a:xfrm>
            <a:off x="534774" y="3486885"/>
            <a:ext cx="845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RDS</a:t>
            </a:r>
            <a:br>
              <a:rPr lang="en-US" sz="1800" dirty="0">
                <a:solidFill>
                  <a:schemeClr val="accent5"/>
                </a:solidFill>
              </a:rPr>
            </a:br>
            <a:r>
              <a:rPr lang="en-US" sz="1800" dirty="0">
                <a:solidFill>
                  <a:schemeClr val="accent5"/>
                </a:solidFill>
              </a:rPr>
              <a:t>My</a:t>
            </a:r>
            <a:r>
              <a:rPr lang="en-US" sz="1800" dirty="0">
                <a:solidFill>
                  <a:schemeClr val="accent2"/>
                </a:solidFill>
              </a:rPr>
              <a:t>SQL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DF503E-D814-4D32-9572-2621FF3E2CA9}"/>
              </a:ext>
            </a:extLst>
          </p:cNvPr>
          <p:cNvSpPr txBox="1"/>
          <p:nvPr/>
        </p:nvSpPr>
        <p:spPr>
          <a:xfrm>
            <a:off x="687294" y="5827058"/>
            <a:ext cx="63054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Download MySQL Shell: </a:t>
            </a:r>
            <a:r>
              <a:rPr lang="en-US" i="1" u="sng" dirty="0">
                <a:solidFill>
                  <a:srgbClr val="0070C0"/>
                </a:solidFill>
              </a:rPr>
              <a:t>https://dev.mysql.com/downloads/shell/</a:t>
            </a:r>
          </a:p>
        </p:txBody>
      </p:sp>
    </p:spTree>
    <p:extLst>
      <p:ext uri="{BB962C8B-B14F-4D97-AF65-F5344CB8AC3E}">
        <p14:creationId xmlns:p14="http://schemas.microsoft.com/office/powerpoint/2010/main" val="3696484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Phase 1: Dump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Shell</a:t>
            </a:r>
            <a:r>
              <a:rPr lang="en-US" dirty="0"/>
              <a:t> Migration From </a:t>
            </a:r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Source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68875" y="1655573"/>
            <a:ext cx="481413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SYNTAX: </a:t>
            </a:r>
            <a:r>
              <a:rPr lang="en-US" dirty="0" err="1"/>
              <a:t>util.dumpInstance</a:t>
            </a:r>
            <a:r>
              <a:rPr lang="en-US" dirty="0"/>
              <a:t>(                    ,               )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16764" y="2909093"/>
            <a:ext cx="4304705" cy="1465575"/>
            <a:chOff x="-868004" y="2173729"/>
            <a:chExt cx="4304705" cy="146557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875" y="2173729"/>
              <a:ext cx="1030931" cy="1030931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-868004" y="2992973"/>
              <a:ext cx="43047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/>
                <a:t>outputUrl</a:t>
              </a:r>
              <a:endParaRPr lang="en-US" dirty="0"/>
            </a:p>
            <a:p>
              <a:pPr algn="ctr"/>
              <a:r>
                <a:rPr lang="en-US" dirty="0"/>
                <a:t>(ex. file system location, object storage info)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3388543" y="1655573"/>
            <a:ext cx="1106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outputUrl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509258" y="1655573"/>
            <a:ext cx="890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options</a:t>
            </a:r>
          </a:p>
        </p:txBody>
      </p:sp>
      <p:cxnSp>
        <p:nvCxnSpPr>
          <p:cNvPr id="26" name="Curved Connector 25"/>
          <p:cNvCxnSpPr>
            <a:stCxn id="21" idx="2"/>
            <a:endCxn id="11" idx="3"/>
          </p:cNvCxnSpPr>
          <p:nvPr/>
        </p:nvCxnSpPr>
        <p:spPr>
          <a:xfrm rot="5400000">
            <a:off x="2713330" y="2196150"/>
            <a:ext cx="1399654" cy="1057165"/>
          </a:xfrm>
          <a:prstGeom prst="curvedConnector2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/>
          <p:cNvCxnSpPr>
            <a:stCxn id="22" idx="2"/>
            <a:endCxn id="51" idx="1"/>
          </p:cNvCxnSpPr>
          <p:nvPr/>
        </p:nvCxnSpPr>
        <p:spPr>
          <a:xfrm rot="16200000" flipH="1">
            <a:off x="5302190" y="1677256"/>
            <a:ext cx="697120" cy="1392418"/>
          </a:xfrm>
          <a:prstGeom prst="curvedConnector2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6346959" y="2195846"/>
            <a:ext cx="2887637" cy="1052357"/>
            <a:chOff x="6346959" y="2195846"/>
            <a:chExt cx="2887637" cy="1052357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6959" y="2195846"/>
              <a:ext cx="1052357" cy="1052357"/>
            </a:xfrm>
            <a:prstGeom prst="rect">
              <a:avLst/>
            </a:prstGeom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</p:spPr>
        </p:pic>
        <p:sp>
          <p:nvSpPr>
            <p:cNvPr id="42" name="TextBox 41"/>
            <p:cNvSpPr txBox="1"/>
            <p:nvPr/>
          </p:nvSpPr>
          <p:spPr>
            <a:xfrm>
              <a:off x="7200385" y="2558999"/>
              <a:ext cx="20342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Filtering Options</a:t>
              </a:r>
            </a:p>
          </p:txBody>
        </p:sp>
      </p:grpSp>
      <p:pic>
        <p:nvPicPr>
          <p:cNvPr id="61" name="Picture 6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925" y="3250150"/>
            <a:ext cx="1108424" cy="1108424"/>
          </a:xfrm>
          <a:prstGeom prst="rect">
            <a:avLst/>
          </a:prstGeom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</p:spPr>
      </p:pic>
      <p:sp>
        <p:nvSpPr>
          <p:cNvPr id="44" name="TextBox 43"/>
          <p:cNvSpPr txBox="1"/>
          <p:nvPr/>
        </p:nvSpPr>
        <p:spPr>
          <a:xfrm>
            <a:off x="7209441" y="3481197"/>
            <a:ext cx="2104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MDS Consistency</a:t>
            </a:r>
          </a:p>
          <a:p>
            <a:r>
              <a:rPr lang="en-US" dirty="0"/>
              <a:t>Options</a:t>
            </a:r>
          </a:p>
        </p:txBody>
      </p:sp>
      <p:cxnSp>
        <p:nvCxnSpPr>
          <p:cNvPr id="46" name="Curved Connector 45"/>
          <p:cNvCxnSpPr>
            <a:stCxn id="22" idx="2"/>
            <a:endCxn id="61" idx="1"/>
          </p:cNvCxnSpPr>
          <p:nvPr/>
        </p:nvCxnSpPr>
        <p:spPr>
          <a:xfrm rot="16200000" flipH="1">
            <a:off x="4747005" y="2232441"/>
            <a:ext cx="1779457" cy="1364384"/>
          </a:xfrm>
          <a:prstGeom prst="curvedConnector2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/>
          <p:cNvGrpSpPr/>
          <p:nvPr/>
        </p:nvGrpSpPr>
        <p:grpSpPr>
          <a:xfrm>
            <a:off x="6200331" y="4047906"/>
            <a:ext cx="1345612" cy="1478129"/>
            <a:chOff x="5650752" y="3584306"/>
            <a:chExt cx="2743200" cy="2743200"/>
          </a:xfrm>
        </p:grpSpPr>
        <p:pic>
          <p:nvPicPr>
            <p:cNvPr id="69" name="Content Placeholder 10"/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0752" y="3584306"/>
              <a:ext cx="2743200" cy="2743200"/>
            </a:xfrm>
            <a:prstGeom prst="rect">
              <a:avLst/>
            </a:prstGeom>
          </p:spPr>
        </p:pic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7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2600" y="4554947"/>
              <a:ext cx="801917" cy="801917"/>
            </a:xfrm>
            <a:prstGeom prst="rect">
              <a:avLst/>
            </a:prstGeom>
          </p:spPr>
        </p:pic>
      </p:grpSp>
      <p:sp>
        <p:nvSpPr>
          <p:cNvPr id="58" name="TextBox 57"/>
          <p:cNvSpPr txBox="1"/>
          <p:nvPr/>
        </p:nvSpPr>
        <p:spPr>
          <a:xfrm>
            <a:off x="7325034" y="4602304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OCI Options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9499641" y="4186806"/>
            <a:ext cx="18767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osBucketName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osNamespace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ociConfigFile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ociProfile</a:t>
            </a:r>
            <a:endParaRPr lang="en-US" dirty="0"/>
          </a:p>
        </p:txBody>
      </p:sp>
      <p:sp>
        <p:nvSpPr>
          <p:cNvPr id="62" name="Left Brace 61"/>
          <p:cNvSpPr/>
          <p:nvPr/>
        </p:nvSpPr>
        <p:spPr>
          <a:xfrm>
            <a:off x="9210615" y="4165467"/>
            <a:ext cx="574407" cy="1243006"/>
          </a:xfrm>
          <a:prstGeom prst="leftBrac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Curved Connector 64"/>
          <p:cNvCxnSpPr>
            <a:stCxn id="22" idx="2"/>
            <a:endCxn id="69" idx="1"/>
          </p:cNvCxnSpPr>
          <p:nvPr/>
        </p:nvCxnSpPr>
        <p:spPr>
          <a:xfrm rot="16200000" flipH="1">
            <a:off x="4196403" y="2783043"/>
            <a:ext cx="2762066" cy="1245790"/>
          </a:xfrm>
          <a:prstGeom prst="curvedConnector2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Picture 71"/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488" y="5098559"/>
            <a:ext cx="1298155" cy="1298155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>
            <a:off x="7340583" y="5562970"/>
            <a:ext cx="111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Others…</a:t>
            </a:r>
          </a:p>
        </p:txBody>
      </p:sp>
      <p:cxnSp>
        <p:nvCxnSpPr>
          <p:cNvPr id="83" name="Curved Connector 82"/>
          <p:cNvCxnSpPr>
            <a:stCxn id="22" idx="2"/>
            <a:endCxn id="72" idx="1"/>
          </p:cNvCxnSpPr>
          <p:nvPr/>
        </p:nvCxnSpPr>
        <p:spPr>
          <a:xfrm rot="16200000" flipH="1">
            <a:off x="3734148" y="3245297"/>
            <a:ext cx="3722732" cy="1281947"/>
          </a:xfrm>
          <a:prstGeom prst="curvedConnector2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1059556" y="5337781"/>
            <a:ext cx="3350597" cy="64633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For more details:</a:t>
            </a:r>
          </a:p>
          <a:p>
            <a:r>
              <a:rPr lang="en-US" dirty="0" err="1">
                <a:solidFill>
                  <a:schemeClr val="accent2"/>
                </a:solidFill>
                <a:latin typeface="Consolas" panose="020B0609020204030204" pitchFamily="49" charset="0"/>
              </a:rPr>
              <a:t>mysql-js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</a:rPr>
              <a:t>&gt; \? </a:t>
            </a:r>
            <a:r>
              <a:rPr lang="en-US" dirty="0" err="1">
                <a:solidFill>
                  <a:schemeClr val="accent2"/>
                </a:solidFill>
                <a:latin typeface="Consolas" panose="020B0609020204030204" pitchFamily="49" charset="0"/>
              </a:rPr>
              <a:t>dumpInstance</a:t>
            </a:r>
            <a:endParaRPr lang="en-US" dirty="0">
              <a:solidFill>
                <a:schemeClr val="accent2"/>
              </a:solidFill>
              <a:latin typeface="Consolas" panose="020B0609020204030204" pitchFamily="49" charset="0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9499641" y="3481197"/>
            <a:ext cx="14291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ocimds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consistent</a:t>
            </a:r>
          </a:p>
        </p:txBody>
      </p:sp>
      <p:sp>
        <p:nvSpPr>
          <p:cNvPr id="88" name="Left Brace 87"/>
          <p:cNvSpPr/>
          <p:nvPr/>
        </p:nvSpPr>
        <p:spPr>
          <a:xfrm>
            <a:off x="9210615" y="3515146"/>
            <a:ext cx="574407" cy="578433"/>
          </a:xfrm>
          <a:prstGeom prst="leftBrac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27654-6D74-4840-A63B-661A33681C3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86D0520-B707-48FF-B7D8-88060E84DF9E}"/>
              </a:ext>
            </a:extLst>
          </p:cNvPr>
          <p:cNvSpPr txBox="1"/>
          <p:nvPr/>
        </p:nvSpPr>
        <p:spPr>
          <a:xfrm>
            <a:off x="1584437" y="1892229"/>
            <a:ext cx="192232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util.dumpSchemas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108ABD2-47FE-4C7E-9FA7-F9A6AC42DF0D}"/>
              </a:ext>
            </a:extLst>
          </p:cNvPr>
          <p:cNvSpPr txBox="1"/>
          <p:nvPr/>
        </p:nvSpPr>
        <p:spPr>
          <a:xfrm>
            <a:off x="1587683" y="2144425"/>
            <a:ext cx="168148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util.dumpTables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394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48758E-FD18-4E29-B7EC-93D33F43A8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Phase 1: Dump (filtering options)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Shell</a:t>
            </a:r>
            <a:r>
              <a:rPr lang="en-US" dirty="0"/>
              <a:t> Migration From </a:t>
            </a:r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Source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946133" y="4952330"/>
            <a:ext cx="2126223" cy="1373247"/>
            <a:chOff x="5216430" y="4617156"/>
            <a:chExt cx="2126223" cy="1373247"/>
          </a:xfrm>
        </p:grpSpPr>
        <p:grpSp>
          <p:nvGrpSpPr>
            <p:cNvPr id="15" name="Group 14"/>
            <p:cNvGrpSpPr/>
            <p:nvPr/>
          </p:nvGrpSpPr>
          <p:grpSpPr>
            <a:xfrm>
              <a:off x="5621706" y="4617156"/>
              <a:ext cx="1251432" cy="911581"/>
              <a:chOff x="5646116" y="4786489"/>
              <a:chExt cx="1251432" cy="911581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3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46116" y="4786489"/>
                <a:ext cx="912341" cy="911581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4" cstate="print">
                <a:duotone>
                  <a:prstClr val="black"/>
                  <a:schemeClr val="tx2">
                    <a:tint val="45000"/>
                    <a:satMod val="400000"/>
                  </a:scheme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08228" y="4808750"/>
                <a:ext cx="889320" cy="889320"/>
              </a:xfrm>
              <a:prstGeom prst="rect">
                <a:avLst/>
              </a:prstGeom>
            </p:spPr>
          </p:pic>
        </p:grpSp>
        <p:sp>
          <p:nvSpPr>
            <p:cNvPr id="16" name="TextBox 15"/>
            <p:cNvSpPr txBox="1"/>
            <p:nvPr/>
          </p:nvSpPr>
          <p:spPr>
            <a:xfrm>
              <a:off x="5216430" y="5344072"/>
              <a:ext cx="212622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Users</a:t>
              </a:r>
            </a:p>
            <a:p>
              <a:pPr algn="ctr"/>
              <a:r>
                <a:rPr lang="en-US" dirty="0"/>
                <a:t>(included by default)</a:t>
              </a: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2128288" y="1950058"/>
            <a:ext cx="1726050" cy="1323088"/>
            <a:chOff x="5397572" y="3326522"/>
            <a:chExt cx="1726050" cy="1323088"/>
          </a:xfrm>
        </p:grpSpPr>
        <p:grpSp>
          <p:nvGrpSpPr>
            <p:cNvPr id="70" name="Group 69"/>
            <p:cNvGrpSpPr/>
            <p:nvPr/>
          </p:nvGrpSpPr>
          <p:grpSpPr>
            <a:xfrm>
              <a:off x="5823525" y="3326522"/>
              <a:ext cx="844179" cy="737478"/>
              <a:chOff x="5823525" y="3326522"/>
              <a:chExt cx="844179" cy="737478"/>
            </a:xfrm>
          </p:grpSpPr>
          <p:sp>
            <p:nvSpPr>
              <p:cNvPr id="19" name="Rectangle 18"/>
              <p:cNvSpPr/>
              <p:nvPr/>
            </p:nvSpPr>
            <p:spPr>
              <a:xfrm>
                <a:off x="5823525" y="3328687"/>
                <a:ext cx="91670" cy="735313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576034" y="3328687"/>
                <a:ext cx="91670" cy="735313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5827749" y="3981864"/>
                <a:ext cx="808104" cy="82136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5827749" y="3326522"/>
                <a:ext cx="837321" cy="82136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5827749" y="3505689"/>
                <a:ext cx="837321" cy="82136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/>
              <p:cNvSpPr/>
              <p:nvPr/>
            </p:nvSpPr>
            <p:spPr>
              <a:xfrm>
                <a:off x="6108952" y="3567879"/>
                <a:ext cx="44848" cy="470857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6340396" y="3547298"/>
                <a:ext cx="44848" cy="470857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TextBox 70"/>
            <p:cNvSpPr txBox="1"/>
            <p:nvPr/>
          </p:nvSpPr>
          <p:spPr>
            <a:xfrm>
              <a:off x="5397572" y="4003279"/>
              <a:ext cx="17260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Schema/Table</a:t>
              </a:r>
              <a:br>
                <a:rPr lang="en-US" dirty="0"/>
              </a:br>
              <a:r>
                <a:rPr lang="en-US" dirty="0"/>
                <a:t>DDL</a:t>
              </a: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2084915" y="3480660"/>
            <a:ext cx="1726050" cy="1337964"/>
            <a:chOff x="7367899" y="5318574"/>
            <a:chExt cx="1726050" cy="1337964"/>
          </a:xfrm>
        </p:grpSpPr>
        <p:grpSp>
          <p:nvGrpSpPr>
            <p:cNvPr id="44" name="Group 43"/>
            <p:cNvGrpSpPr/>
            <p:nvPr/>
          </p:nvGrpSpPr>
          <p:grpSpPr>
            <a:xfrm>
              <a:off x="7822648" y="5318574"/>
              <a:ext cx="844179" cy="737478"/>
              <a:chOff x="470133" y="3275923"/>
              <a:chExt cx="2603156" cy="2060004"/>
            </a:xfrm>
            <a:solidFill>
              <a:schemeClr val="tx2"/>
            </a:solidFill>
          </p:grpSpPr>
          <p:sp>
            <p:nvSpPr>
              <p:cNvPr id="45" name="Rectangle 44"/>
              <p:cNvSpPr/>
              <p:nvPr/>
            </p:nvSpPr>
            <p:spPr>
              <a:xfrm>
                <a:off x="470133" y="3281971"/>
                <a:ext cx="282678" cy="205395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2790611" y="3281971"/>
                <a:ext cx="282678" cy="205395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483158" y="5106496"/>
                <a:ext cx="2491913" cy="22943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483159" y="3275923"/>
                <a:ext cx="2582009" cy="22943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483158" y="3776393"/>
                <a:ext cx="2582009" cy="22943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0" name="Group 49"/>
              <p:cNvGrpSpPr/>
              <p:nvPr/>
            </p:nvGrpSpPr>
            <p:grpSpPr>
              <a:xfrm>
                <a:off x="830302" y="4068461"/>
                <a:ext cx="446048" cy="973525"/>
                <a:chOff x="830302" y="4068461"/>
                <a:chExt cx="1880431" cy="973525"/>
              </a:xfrm>
              <a:grpFill/>
            </p:grpSpPr>
            <p:sp>
              <p:nvSpPr>
                <p:cNvPr id="65" name="Rectangle 64"/>
                <p:cNvSpPr/>
                <p:nvPr/>
              </p:nvSpPr>
              <p:spPr>
                <a:xfrm>
                  <a:off x="830302" y="4280008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Rectangle 65"/>
                <p:cNvSpPr/>
                <p:nvPr/>
              </p:nvSpPr>
              <p:spPr>
                <a:xfrm>
                  <a:off x="830302" y="4485345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Rectangle 66"/>
                <p:cNvSpPr/>
                <p:nvPr/>
              </p:nvSpPr>
              <p:spPr>
                <a:xfrm>
                  <a:off x="830302" y="4696892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ectangle 67"/>
                <p:cNvSpPr/>
                <p:nvPr/>
              </p:nvSpPr>
              <p:spPr>
                <a:xfrm>
                  <a:off x="830302" y="4912189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 68"/>
                <p:cNvSpPr/>
                <p:nvPr/>
              </p:nvSpPr>
              <p:spPr>
                <a:xfrm>
                  <a:off x="830302" y="4068461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1" name="Rectangle 50"/>
              <p:cNvSpPr/>
              <p:nvPr/>
            </p:nvSpPr>
            <p:spPr>
              <a:xfrm>
                <a:off x="1350292" y="3950109"/>
                <a:ext cx="138295" cy="131524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2063984" y="3892618"/>
                <a:ext cx="138295" cy="131524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3" name="Group 52"/>
              <p:cNvGrpSpPr/>
              <p:nvPr/>
            </p:nvGrpSpPr>
            <p:grpSpPr>
              <a:xfrm>
                <a:off x="1559628" y="4061184"/>
                <a:ext cx="446048" cy="973525"/>
                <a:chOff x="830302" y="4068461"/>
                <a:chExt cx="1880431" cy="973525"/>
              </a:xfrm>
              <a:grpFill/>
            </p:grpSpPr>
            <p:sp>
              <p:nvSpPr>
                <p:cNvPr id="60" name="Rectangle 59"/>
                <p:cNvSpPr/>
                <p:nvPr/>
              </p:nvSpPr>
              <p:spPr>
                <a:xfrm>
                  <a:off x="830302" y="4280008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>
                  <a:off x="830302" y="4485345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Rectangle 61"/>
                <p:cNvSpPr/>
                <p:nvPr/>
              </p:nvSpPr>
              <p:spPr>
                <a:xfrm>
                  <a:off x="830302" y="4696892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Rectangle 62"/>
                <p:cNvSpPr/>
                <p:nvPr/>
              </p:nvSpPr>
              <p:spPr>
                <a:xfrm>
                  <a:off x="830302" y="4912189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Rectangle 63"/>
                <p:cNvSpPr/>
                <p:nvPr/>
              </p:nvSpPr>
              <p:spPr>
                <a:xfrm>
                  <a:off x="830302" y="4068461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54" name="Group 53"/>
              <p:cNvGrpSpPr/>
              <p:nvPr/>
            </p:nvGrpSpPr>
            <p:grpSpPr>
              <a:xfrm>
                <a:off x="2273421" y="4068461"/>
                <a:ext cx="446048" cy="973525"/>
                <a:chOff x="830302" y="4068461"/>
                <a:chExt cx="1880431" cy="973525"/>
              </a:xfrm>
              <a:grpFill/>
            </p:grpSpPr>
            <p:sp>
              <p:nvSpPr>
                <p:cNvPr id="55" name="Rectangle 54"/>
                <p:cNvSpPr/>
                <p:nvPr/>
              </p:nvSpPr>
              <p:spPr>
                <a:xfrm>
                  <a:off x="830302" y="4280008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/>
                <p:cNvSpPr/>
                <p:nvPr/>
              </p:nvSpPr>
              <p:spPr>
                <a:xfrm>
                  <a:off x="830302" y="4485345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/>
                <p:cNvSpPr/>
                <p:nvPr/>
              </p:nvSpPr>
              <p:spPr>
                <a:xfrm>
                  <a:off x="830302" y="4696892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830302" y="4912189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9" name="Rectangle 58"/>
                <p:cNvSpPr/>
                <p:nvPr/>
              </p:nvSpPr>
              <p:spPr>
                <a:xfrm>
                  <a:off x="830302" y="4068461"/>
                  <a:ext cx="1880431" cy="12979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72" name="TextBox 71"/>
            <p:cNvSpPr txBox="1"/>
            <p:nvPr/>
          </p:nvSpPr>
          <p:spPr>
            <a:xfrm>
              <a:off x="7367899" y="6010207"/>
              <a:ext cx="17260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Schema/Table</a:t>
              </a:r>
              <a:br>
                <a:rPr lang="en-US" dirty="0"/>
              </a:br>
              <a:r>
                <a:rPr lang="en-US" dirty="0"/>
                <a:t>Data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7040462" y="1621725"/>
            <a:ext cx="1373342" cy="1510043"/>
            <a:chOff x="6386116" y="3483545"/>
            <a:chExt cx="1373342" cy="1510043"/>
          </a:xfrm>
        </p:grpSpPr>
        <p:pic>
          <p:nvPicPr>
            <p:cNvPr id="76" name="Picture 75"/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6116" y="3483545"/>
              <a:ext cx="1373342" cy="1373342"/>
            </a:xfrm>
            <a:prstGeom prst="rect">
              <a:avLst/>
            </a:prstGeom>
          </p:spPr>
        </p:pic>
        <p:sp>
          <p:nvSpPr>
            <p:cNvPr id="77" name="TextBox 76"/>
            <p:cNvSpPr txBox="1"/>
            <p:nvPr/>
          </p:nvSpPr>
          <p:spPr>
            <a:xfrm>
              <a:off x="6624087" y="4624256"/>
              <a:ext cx="8997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Events</a:t>
              </a: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7024872" y="2995825"/>
            <a:ext cx="1404522" cy="1624848"/>
            <a:chOff x="5094842" y="3416705"/>
            <a:chExt cx="1404522" cy="1624848"/>
          </a:xfrm>
        </p:grpSpPr>
        <p:pic>
          <p:nvPicPr>
            <p:cNvPr id="79" name="Picture 78"/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94842" y="3416705"/>
              <a:ext cx="1404522" cy="1404522"/>
            </a:xfrm>
            <a:prstGeom prst="rect">
              <a:avLst/>
            </a:prstGeom>
          </p:spPr>
        </p:pic>
        <p:sp>
          <p:nvSpPr>
            <p:cNvPr id="80" name="TextBox 79"/>
            <p:cNvSpPr txBox="1"/>
            <p:nvPr/>
          </p:nvSpPr>
          <p:spPr>
            <a:xfrm>
              <a:off x="5262726" y="4672221"/>
              <a:ext cx="10687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Triggers</a:t>
              </a: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052886" y="4606766"/>
            <a:ext cx="1348495" cy="1504898"/>
            <a:chOff x="6167363" y="4761052"/>
            <a:chExt cx="1348495" cy="1504898"/>
          </a:xfrm>
        </p:grpSpPr>
        <p:pic>
          <p:nvPicPr>
            <p:cNvPr id="82" name="Picture 81"/>
            <p:cNvPicPr>
              <a:picLocks noChangeAspect="1"/>
            </p:cNvPicPr>
            <p:nvPr/>
          </p:nvPicPr>
          <p:blipFill>
            <a:blip r:embed="rId7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67363" y="4761052"/>
              <a:ext cx="1348495" cy="1348495"/>
            </a:xfrm>
            <a:prstGeom prst="rect">
              <a:avLst/>
            </a:prstGeom>
          </p:spPr>
        </p:pic>
        <p:sp>
          <p:nvSpPr>
            <p:cNvPr id="83" name="TextBox 82"/>
            <p:cNvSpPr txBox="1"/>
            <p:nvPr/>
          </p:nvSpPr>
          <p:spPr>
            <a:xfrm>
              <a:off x="6282596" y="5896618"/>
              <a:ext cx="11472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Routines</a:t>
              </a:r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9574419" y="3346584"/>
            <a:ext cx="13772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routines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triggers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4608077" y="3141651"/>
            <a:ext cx="20146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ddlOnly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dataOnly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excludeSchemas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excludeTables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>
            <a:off x="4608077" y="5177288"/>
            <a:ext cx="17077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includeUsers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excludeUsers</a:t>
            </a:r>
            <a:endParaRPr lang="en-US" dirty="0"/>
          </a:p>
        </p:txBody>
      </p:sp>
      <p:cxnSp>
        <p:nvCxnSpPr>
          <p:cNvPr id="88" name="Curved Connector 87"/>
          <p:cNvCxnSpPr>
            <a:stCxn id="71" idx="3"/>
            <a:endCxn id="86" idx="1"/>
          </p:cNvCxnSpPr>
          <p:nvPr/>
        </p:nvCxnSpPr>
        <p:spPr>
          <a:xfrm>
            <a:off x="3854338" y="2949981"/>
            <a:ext cx="753739" cy="791835"/>
          </a:xfrm>
          <a:prstGeom prst="curvedConnector3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urved Connector 91"/>
          <p:cNvCxnSpPr>
            <a:stCxn id="72" idx="3"/>
            <a:endCxn id="86" idx="1"/>
          </p:cNvCxnSpPr>
          <p:nvPr/>
        </p:nvCxnSpPr>
        <p:spPr>
          <a:xfrm flipV="1">
            <a:off x="3810965" y="3741816"/>
            <a:ext cx="797112" cy="753643"/>
          </a:xfrm>
          <a:prstGeom prst="curvedConnector3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urved Connector 98"/>
          <p:cNvCxnSpPr>
            <a:cxnSpLocks/>
            <a:endCxn id="87" idx="1"/>
          </p:cNvCxnSpPr>
          <p:nvPr/>
        </p:nvCxnSpPr>
        <p:spPr>
          <a:xfrm>
            <a:off x="4141697" y="5638953"/>
            <a:ext cx="466380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urved Connector 101"/>
          <p:cNvCxnSpPr>
            <a:cxnSpLocks/>
            <a:stCxn id="76" idx="3"/>
            <a:endCxn id="85" idx="1"/>
          </p:cNvCxnSpPr>
          <p:nvPr/>
        </p:nvCxnSpPr>
        <p:spPr>
          <a:xfrm>
            <a:off x="8413804" y="2308396"/>
            <a:ext cx="1160615" cy="1499853"/>
          </a:xfrm>
          <a:prstGeom prst="curvedConnector3">
            <a:avLst>
              <a:gd name="adj1" fmla="val 50000"/>
            </a:avLst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urved Connector 104"/>
          <p:cNvCxnSpPr>
            <a:cxnSpLocks/>
            <a:endCxn id="85" idx="1"/>
          </p:cNvCxnSpPr>
          <p:nvPr/>
        </p:nvCxnSpPr>
        <p:spPr>
          <a:xfrm>
            <a:off x="8429394" y="3808249"/>
            <a:ext cx="1145025" cy="12700"/>
          </a:xfrm>
          <a:prstGeom prst="curvedConnector3">
            <a:avLst>
              <a:gd name="adj1" fmla="val 50000"/>
            </a:avLst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urved Connector 107"/>
          <p:cNvCxnSpPr>
            <a:cxnSpLocks/>
            <a:stCxn id="82" idx="3"/>
            <a:endCxn id="85" idx="1"/>
          </p:cNvCxnSpPr>
          <p:nvPr/>
        </p:nvCxnSpPr>
        <p:spPr>
          <a:xfrm flipV="1">
            <a:off x="8401381" y="3808249"/>
            <a:ext cx="1173038" cy="1472765"/>
          </a:xfrm>
          <a:prstGeom prst="curvedConnector3">
            <a:avLst>
              <a:gd name="adj1" fmla="val 50000"/>
            </a:avLst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14DFD-F908-454B-B772-1DDC3D89DC6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070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Phase 2: Load dump into running </a:t>
            </a:r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HeatWave</a:t>
            </a:r>
            <a:r>
              <a:rPr lang="en-US" dirty="0"/>
              <a:t> instance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Shell</a:t>
            </a:r>
            <a:r>
              <a:rPr lang="en-US" dirty="0"/>
              <a:t> Migration From </a:t>
            </a:r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Source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68875" y="1655573"/>
            <a:ext cx="419114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SYNTAX: </a:t>
            </a:r>
            <a:r>
              <a:rPr lang="en-US" dirty="0" err="1"/>
              <a:t>util.loadDump</a:t>
            </a:r>
            <a:r>
              <a:rPr lang="en-US" dirty="0"/>
              <a:t>(                ,               )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027217" y="1655573"/>
            <a:ext cx="960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inputUrl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922529" y="1655573"/>
            <a:ext cx="1024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options</a:t>
            </a:r>
          </a:p>
        </p:txBody>
      </p:sp>
      <p:cxnSp>
        <p:nvCxnSpPr>
          <p:cNvPr id="33" name="Curved Connector 32"/>
          <p:cNvCxnSpPr>
            <a:stCxn id="22" idx="2"/>
            <a:endCxn id="51" idx="1"/>
          </p:cNvCxnSpPr>
          <p:nvPr/>
        </p:nvCxnSpPr>
        <p:spPr>
          <a:xfrm rot="16200000" flipH="1">
            <a:off x="5042344" y="1417410"/>
            <a:ext cx="697120" cy="1912110"/>
          </a:xfrm>
          <a:prstGeom prst="curvedConnector2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6346959" y="2195846"/>
            <a:ext cx="2887637" cy="1052357"/>
            <a:chOff x="6346959" y="2195846"/>
            <a:chExt cx="2887637" cy="1052357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6959" y="2195846"/>
              <a:ext cx="1052357" cy="1052357"/>
            </a:xfrm>
            <a:prstGeom prst="rect">
              <a:avLst/>
            </a:prstGeom>
            <a:ln>
              <a:noFill/>
            </a:ln>
            <a:effectLst>
              <a:outerShdw blurRad="127000" dist="38100" dir="2700000" algn="ctr">
                <a:srgbClr val="000000">
                  <a:alpha val="45000"/>
                </a:srgbClr>
              </a:outerShdw>
            </a:effectLst>
          </p:spPr>
        </p:pic>
        <p:sp>
          <p:nvSpPr>
            <p:cNvPr id="42" name="TextBox 41"/>
            <p:cNvSpPr txBox="1"/>
            <p:nvPr/>
          </p:nvSpPr>
          <p:spPr>
            <a:xfrm>
              <a:off x="7200385" y="2558999"/>
              <a:ext cx="20342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Filtering Options</a:t>
              </a: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6200331" y="3220587"/>
            <a:ext cx="1345612" cy="1478129"/>
            <a:chOff x="5650752" y="3584306"/>
            <a:chExt cx="2743200" cy="2743200"/>
          </a:xfrm>
        </p:grpSpPr>
        <p:pic>
          <p:nvPicPr>
            <p:cNvPr id="69" name="Content Placeholder 10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50752" y="3584306"/>
              <a:ext cx="2743200" cy="2743200"/>
            </a:xfrm>
            <a:prstGeom prst="rect">
              <a:avLst/>
            </a:prstGeom>
          </p:spPr>
        </p:pic>
        <p:pic>
          <p:nvPicPr>
            <p:cNvPr id="70" name="Picture 69"/>
            <p:cNvPicPr>
              <a:picLocks noChangeAspect="1"/>
            </p:cNvPicPr>
            <p:nvPr/>
          </p:nvPicPr>
          <p:blipFill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2600" y="4554947"/>
              <a:ext cx="801917" cy="801917"/>
            </a:xfrm>
            <a:prstGeom prst="rect">
              <a:avLst/>
            </a:prstGeom>
          </p:spPr>
        </p:pic>
      </p:grpSp>
      <p:sp>
        <p:nvSpPr>
          <p:cNvPr id="58" name="TextBox 57"/>
          <p:cNvSpPr txBox="1"/>
          <p:nvPr/>
        </p:nvSpPr>
        <p:spPr>
          <a:xfrm>
            <a:off x="7325034" y="3849541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OCI Options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9158988" y="3432056"/>
            <a:ext cx="18767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osBucketName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osNamespace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ociConfig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ociProfile</a:t>
            </a:r>
            <a:endParaRPr lang="en-US" dirty="0"/>
          </a:p>
        </p:txBody>
      </p:sp>
      <p:sp>
        <p:nvSpPr>
          <p:cNvPr id="62" name="Left Brace 61"/>
          <p:cNvSpPr/>
          <p:nvPr/>
        </p:nvSpPr>
        <p:spPr>
          <a:xfrm>
            <a:off x="8867444" y="3401562"/>
            <a:ext cx="574407" cy="1243006"/>
          </a:xfrm>
          <a:prstGeom prst="leftBrac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Curved Connector 64"/>
          <p:cNvCxnSpPr>
            <a:stCxn id="22" idx="2"/>
            <a:endCxn id="69" idx="1"/>
          </p:cNvCxnSpPr>
          <p:nvPr/>
        </p:nvCxnSpPr>
        <p:spPr>
          <a:xfrm rot="16200000" flipH="1">
            <a:off x="4350217" y="2109537"/>
            <a:ext cx="1934747" cy="1765482"/>
          </a:xfrm>
          <a:prstGeom prst="curvedConnector2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Picture 71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788" y="4449057"/>
            <a:ext cx="1298155" cy="1298155"/>
          </a:xfrm>
          <a:prstGeom prst="rect">
            <a:avLst/>
          </a:prstGeom>
        </p:spPr>
      </p:pic>
      <p:sp>
        <p:nvSpPr>
          <p:cNvPr id="78" name="TextBox 77"/>
          <p:cNvSpPr txBox="1"/>
          <p:nvPr/>
        </p:nvSpPr>
        <p:spPr>
          <a:xfrm>
            <a:off x="7340583" y="4918291"/>
            <a:ext cx="1117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Others…</a:t>
            </a:r>
          </a:p>
        </p:txBody>
      </p:sp>
      <p:cxnSp>
        <p:nvCxnSpPr>
          <p:cNvPr id="83" name="Curved Connector 82"/>
          <p:cNvCxnSpPr>
            <a:stCxn id="22" idx="2"/>
            <a:endCxn id="72" idx="1"/>
          </p:cNvCxnSpPr>
          <p:nvPr/>
        </p:nvCxnSpPr>
        <p:spPr>
          <a:xfrm rot="16200000" flipH="1">
            <a:off x="3804703" y="2655050"/>
            <a:ext cx="3073230" cy="1812939"/>
          </a:xfrm>
          <a:prstGeom prst="curvedConnector2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95A44-7004-4A4F-A8AA-6C48958AEC6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3D49FCB-5AA1-4902-B288-2C0BF0B8449E}"/>
              </a:ext>
            </a:extLst>
          </p:cNvPr>
          <p:cNvGrpSpPr/>
          <p:nvPr/>
        </p:nvGrpSpPr>
        <p:grpSpPr>
          <a:xfrm>
            <a:off x="216764" y="2909093"/>
            <a:ext cx="4304705" cy="1465575"/>
            <a:chOff x="-868004" y="2173729"/>
            <a:chExt cx="4304705" cy="1465575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9A3677D-425D-4367-B128-D064862B6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8875" y="2173729"/>
              <a:ext cx="1030931" cy="1030931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04A6616-27D1-4264-8686-C651CF9E9D6B}"/>
                </a:ext>
              </a:extLst>
            </p:cNvPr>
            <p:cNvSpPr txBox="1"/>
            <p:nvPr/>
          </p:nvSpPr>
          <p:spPr>
            <a:xfrm>
              <a:off x="-868004" y="2992973"/>
              <a:ext cx="43047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/>
                <a:t>inputUrl</a:t>
              </a:r>
              <a:endParaRPr lang="en-US" dirty="0"/>
            </a:p>
            <a:p>
              <a:pPr algn="ctr"/>
              <a:r>
                <a:rPr lang="en-US" dirty="0"/>
                <a:t>(ex. file system location, object storage info)</a:t>
              </a:r>
            </a:p>
          </p:txBody>
        </p:sp>
      </p:grpSp>
      <p:cxnSp>
        <p:nvCxnSpPr>
          <p:cNvPr id="30" name="Curved Connector 25">
            <a:extLst>
              <a:ext uri="{FF2B5EF4-FFF2-40B4-BE49-F238E27FC236}">
                <a16:creationId xmlns:a16="http://schemas.microsoft.com/office/drawing/2014/main" id="{C900A36D-2B90-47C8-BCDB-1BBD4A770C1F}"/>
              </a:ext>
            </a:extLst>
          </p:cNvPr>
          <p:cNvCxnSpPr>
            <a:endCxn id="28" idx="3"/>
          </p:cNvCxnSpPr>
          <p:nvPr/>
        </p:nvCxnSpPr>
        <p:spPr>
          <a:xfrm rot="5400000">
            <a:off x="2713330" y="2196150"/>
            <a:ext cx="1399654" cy="1057165"/>
          </a:xfrm>
          <a:prstGeom prst="curvedConnector2">
            <a:avLst/>
          </a:prstGeom>
          <a:ln w="5715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7930611-E8EA-4C22-BF2C-8558A9662CF9}"/>
              </a:ext>
            </a:extLst>
          </p:cNvPr>
          <p:cNvSpPr txBox="1"/>
          <p:nvPr/>
        </p:nvSpPr>
        <p:spPr>
          <a:xfrm>
            <a:off x="1059556" y="5337781"/>
            <a:ext cx="2844048" cy="64633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For more details:</a:t>
            </a:r>
          </a:p>
          <a:p>
            <a:r>
              <a:rPr lang="en-US" dirty="0" err="1">
                <a:solidFill>
                  <a:schemeClr val="accent2"/>
                </a:solidFill>
                <a:latin typeface="Consolas" panose="020B0609020204030204" pitchFamily="49" charset="0"/>
              </a:rPr>
              <a:t>mysql-js</a:t>
            </a:r>
            <a:r>
              <a:rPr lang="en-US" dirty="0">
                <a:solidFill>
                  <a:schemeClr val="accent2"/>
                </a:solidFill>
                <a:latin typeface="Consolas" panose="020B0609020204030204" pitchFamily="49" charset="0"/>
              </a:rPr>
              <a:t>&gt; \? </a:t>
            </a:r>
            <a:r>
              <a:rPr lang="en-US" dirty="0" err="1">
                <a:solidFill>
                  <a:schemeClr val="accent2"/>
                </a:solidFill>
                <a:latin typeface="Consolas" panose="020B0609020204030204" pitchFamily="49" charset="0"/>
              </a:rPr>
              <a:t>loadDump</a:t>
            </a:r>
            <a:endParaRPr lang="en-US" dirty="0">
              <a:solidFill>
                <a:schemeClr val="accent2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8577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3861CAA4-FAC8-4DAE-9682-8A56EEE8A539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MySQL </a:t>
            </a:r>
            <a:r>
              <a:rPr lang="en-US" dirty="0" err="1"/>
              <a:t>HeatWave</a:t>
            </a:r>
            <a:r>
              <a:rPr lang="en-US" dirty="0"/>
              <a:t> on OCI features inbound replication from AWS RDS or other MySQL sources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source databases must have </a:t>
            </a:r>
            <a:r>
              <a:rPr lang="en-US" b="1" u="sng" dirty="0"/>
              <a:t>binary logs enabled and present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707847C-D468-46F8-AB43-127EE7144B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Phase 3: Data synchronization using inbound replication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49AF5-EB2B-467F-AFC8-B33F47615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Shell</a:t>
            </a:r>
            <a:r>
              <a:rPr lang="en-US" dirty="0"/>
              <a:t> Migration From </a:t>
            </a:r>
            <a:r>
              <a:rPr lang="en-US" dirty="0">
                <a:solidFill>
                  <a:schemeClr val="accent5"/>
                </a:solidFill>
              </a:rPr>
              <a:t>My</a:t>
            </a:r>
            <a:r>
              <a:rPr lang="en-US" dirty="0">
                <a:solidFill>
                  <a:schemeClr val="accent2"/>
                </a:solidFill>
              </a:rPr>
              <a:t>SQL</a:t>
            </a:r>
            <a:r>
              <a:rPr lang="en-US" dirty="0"/>
              <a:t> Source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697FEA1-1948-4598-9993-D4C824E8B506}"/>
              </a:ext>
            </a:extLst>
          </p:cNvPr>
          <p:cNvGrpSpPr/>
          <p:nvPr/>
        </p:nvGrpSpPr>
        <p:grpSpPr>
          <a:xfrm>
            <a:off x="2712958" y="3108018"/>
            <a:ext cx="6766084" cy="640939"/>
            <a:chOff x="1828800" y="4205214"/>
            <a:chExt cx="6766084" cy="640939"/>
          </a:xfrm>
        </p:grpSpPr>
        <p:sp>
          <p:nvSpPr>
            <p:cNvPr id="4" name="Rounded Rectangle 55">
              <a:extLst>
                <a:ext uri="{FF2B5EF4-FFF2-40B4-BE49-F238E27FC236}">
                  <a16:creationId xmlns:a16="http://schemas.microsoft.com/office/drawing/2014/main" id="{F8C26683-A7B1-4A02-B02E-25DA38254426}"/>
                </a:ext>
              </a:extLst>
            </p:cNvPr>
            <p:cNvSpPr/>
            <p:nvPr/>
          </p:nvSpPr>
          <p:spPr bwMode="gray">
            <a:xfrm>
              <a:off x="6766560" y="4206240"/>
              <a:ext cx="1828324" cy="639913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sz="1600" b="1" dirty="0">
                  <a:solidFill>
                    <a:schemeClr val="bg1"/>
                  </a:solidFill>
                </a:rPr>
                <a:t>MySQL </a:t>
              </a:r>
              <a:r>
                <a:rPr lang="en-US" sz="1600" b="1" dirty="0" err="1">
                  <a:solidFill>
                    <a:schemeClr val="bg1"/>
                  </a:solidFill>
                </a:rPr>
                <a:t>HeatWave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Rounded Rectangle 40">
              <a:extLst>
                <a:ext uri="{FF2B5EF4-FFF2-40B4-BE49-F238E27FC236}">
                  <a16:creationId xmlns:a16="http://schemas.microsoft.com/office/drawing/2014/main" id="{9FFDF3C6-E36F-4F23-ACFD-62F0406A8B6B}"/>
                </a:ext>
              </a:extLst>
            </p:cNvPr>
            <p:cNvSpPr/>
            <p:nvPr/>
          </p:nvSpPr>
          <p:spPr bwMode="gray">
            <a:xfrm>
              <a:off x="1828800" y="4205214"/>
              <a:ext cx="1828324" cy="63991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US" b="1" dirty="0">
                  <a:solidFill>
                    <a:schemeClr val="bg1"/>
                  </a:solidFill>
                </a:rPr>
                <a:t>RDS</a:t>
              </a:r>
            </a:p>
            <a:p>
              <a:pPr algn="ctr">
                <a:lnSpc>
                  <a:spcPct val="90000"/>
                </a:lnSpc>
              </a:pPr>
              <a:r>
                <a:rPr lang="en-US" b="1" dirty="0">
                  <a:solidFill>
                    <a:schemeClr val="bg1"/>
                  </a:solidFill>
                </a:rPr>
                <a:t>MySQL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7709FF00-9FB5-4A42-AC57-94A152D68006}"/>
                </a:ext>
              </a:extLst>
            </p:cNvPr>
            <p:cNvCxnSpPr>
              <a:cxnSpLocks/>
            </p:cNvCxnSpPr>
            <p:nvPr/>
          </p:nvCxnSpPr>
          <p:spPr>
            <a:xfrm>
              <a:off x="3657124" y="4574546"/>
              <a:ext cx="3109436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FD29063-CFA0-4297-92DC-9377C7249FEB}"/>
                </a:ext>
              </a:extLst>
            </p:cNvPr>
            <p:cNvSpPr txBox="1"/>
            <p:nvPr/>
          </p:nvSpPr>
          <p:spPr>
            <a:xfrm>
              <a:off x="3922089" y="4205214"/>
              <a:ext cx="2640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async replication channel</a:t>
              </a:r>
            </a:p>
          </p:txBody>
        </p:sp>
      </p:grp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AD9E2C3-860C-4FCA-8454-0A6506F06E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282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7B450-3CCA-438A-A232-75784D2FB64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Copyright © 2023, Oracle and/or its affiliates. All rights reserved.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4812A6-D0B3-481A-AFE0-7B355FEEC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DBAC76-F26D-4C06-BCED-AB6708DF39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https://forums.mysql.com/</a:t>
            </a:r>
          </a:p>
        </p:txBody>
      </p:sp>
    </p:spTree>
    <p:extLst>
      <p:ext uri="{BB962C8B-B14F-4D97-AF65-F5344CB8AC3E}">
        <p14:creationId xmlns:p14="http://schemas.microsoft.com/office/powerpoint/2010/main" val="3973036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OS" val="Unix 4.14 unknown"/>
  <p:tag name="AS_RELEASE_DATE" val="2018.12.31"/>
  <p:tag name="AS_TITLE" val="Aspose.Slides for Java"/>
  <p:tag name="AS_VERSION" val="18.1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3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3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3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1732"/>
</p:tagLst>
</file>

<file path=ppt/theme/theme1.xml><?xml version="1.0" encoding="utf-8"?>
<a:theme xmlns:a="http://schemas.openxmlformats.org/drawingml/2006/main" name="Master">
  <a:themeElements>
    <a:clrScheme name="Redwood">
      <a:dk1>
        <a:srgbClr val="4E3629"/>
      </a:dk1>
      <a:lt1>
        <a:sysClr val="window" lastClr="FFFFFF"/>
      </a:lt1>
      <a:dk2>
        <a:srgbClr val="312D2A"/>
      </a:dk2>
      <a:lt2>
        <a:srgbClr val="E0E2E1"/>
      </a:lt2>
      <a:accent1>
        <a:srgbClr val="D1350F"/>
      </a:accent1>
      <a:accent2>
        <a:srgbClr val="E6AC58"/>
      </a:accent2>
      <a:accent3>
        <a:srgbClr val="94AFAF"/>
      </a:accent3>
      <a:accent4>
        <a:srgbClr val="2B6242"/>
      </a:accent4>
      <a:accent5>
        <a:srgbClr val="2C5967"/>
      </a:accent5>
      <a:accent6>
        <a:srgbClr val="AE562C"/>
      </a:accent6>
      <a:hlink>
        <a:srgbClr val="2C5967"/>
      </a:hlink>
      <a:folHlink>
        <a:srgbClr val="F5B64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lat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>
            <a:shade val="65000"/>
          </a:schemeClr>
        </a:solidFill>
      </a:fillStyleLst>
      <a:lnStyleLst>
        <a:ln w="3175" cap="flat" cmpd="sng" algn="ctr">
          <a:solidFill>
            <a:schemeClr val="phClr">
              <a:shade val="65000"/>
            </a:schemeClr>
          </a:solidFill>
          <a:prstDash val="solid"/>
        </a:ln>
        <a:ln w="3175" cap="flat" cmpd="sng" algn="ctr">
          <a:solidFill>
            <a:schemeClr val="phClr"/>
          </a:solidFill>
          <a:prstDash val="solid"/>
        </a:ln>
        <a:ln w="0" cap="flat" cmpd="sng" algn="ctr">
          <a:noFill/>
        </a:ln>
      </a:lnStyleLst>
      <a:effectStyleLst>
        <a:effectStyle>
          <a:effectLst>
            <a:blur/>
          </a:effectLst>
        </a:effectStyle>
        <a:effectStyle>
          <a:effectLst>
            <a:blur/>
          </a:effectLst>
        </a:effectStyle>
        <a:effectStyle>
          <a:effectLst>
            <a:fillOverlay blend="darken">
              <a:solidFill>
                <a:schemeClr val="phClr">
                  <a:shade val="30000"/>
                </a:schemeClr>
              </a:solidFill>
            </a:fillOverlay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Ocean">
      <a:srgbClr val="2C5967"/>
    </a:custClr>
    <a:custClr name="Surf">
      <a:srgbClr val="41817E"/>
    </a:custClr>
    <a:custClr name="Sand">
      <a:srgbClr val="E5DBBE"/>
    </a:custClr>
    <a:custClr name="Pebble">
      <a:srgbClr val="8B8580"/>
    </a:custClr>
    <a:custClr name="Granite">
      <a:srgbClr val="67605B"/>
    </a:custClr>
    <a:custClr name="Position 6">
      <a:srgbClr val="FFFFFF"/>
    </a:custClr>
    <a:custClr name="Highlight/hyperlink dark theme">
      <a:srgbClr val="FACD62"/>
    </a:custClr>
    <a:custClr name="Highlight/numbered list light theme">
      <a:srgbClr val="AE562C"/>
    </a:custClr>
    <a:custClr name="Hyperlink light theme (default)">
      <a:srgbClr val="2C5967"/>
    </a:custClr>
    <a:custClr name="Numbered list dark theme">
      <a:srgbClr val="759C6C"/>
    </a:custClr>
    <a:custClr name="Brand: Neutral 30">
      <a:srgbClr val="F1EFED"/>
    </a:custClr>
    <a:custClr name="Developer: Pebble 30">
      <a:srgbClr val="E7F0FD"/>
    </a:custClr>
    <a:custClr name="Database: Slate 30">
      <a:srgbClr val="E7F2F2"/>
    </a:custClr>
    <a:custClr name="Cloud Platform: Pine 30">
      <a:srgbClr val="E0F5E7"/>
    </a:custClr>
    <a:custClr name="Finance / Operations: Teal 30">
      <a:srgbClr val="E8F1F0"/>
    </a:custClr>
    <a:custClr name="NetSuite: Ocean 30">
      <a:srgbClr val="E7F2F5"/>
    </a:custClr>
    <a:custClr name="GBU: Lilac 30">
      <a:srgbClr val="EBEFFE"/>
    </a:custClr>
    <a:custClr name="CX/Marketing: Plum 30">
      <a:srgbClr val="F5ECFB"/>
    </a:custClr>
    <a:custClr name="HCM/HR: Rose 30">
      <a:srgbClr val="FBECEF"/>
    </a:custClr>
    <a:custClr name="SCM: Sienna 30">
      <a:srgbClr val="FCEDD9"/>
    </a:custClr>
    <a:custClr name="Brand: Neutral 70">
      <a:srgbClr val="AEA8A2"/>
    </a:custClr>
    <a:custClr name="Developer: Pebble 70">
      <a:srgbClr val="A2AAB6"/>
    </a:custClr>
    <a:custClr name="Database: Slate 70">
      <a:srgbClr val="99ADAE"/>
    </a:custClr>
    <a:custClr name="Cloud Platform: Pine 70">
      <a:srgbClr val="86B596"/>
    </a:custClr>
    <a:custClr name="Finance / Operations: Teal 70">
      <a:srgbClr val="89B2B0"/>
    </a:custClr>
    <a:custClr name="NetSuite: Ocean 70">
      <a:srgbClr val="81B2C3"/>
    </a:custClr>
    <a:custClr name="GBU: Lilac 70">
      <a:srgbClr val="A0A9C5"/>
    </a:custClr>
    <a:custClr name="CX/Marketing: Plum 70">
      <a:srgbClr val="B7A1C4"/>
    </a:custClr>
    <a:custClr name="HCM/HR: Rose 70">
      <a:srgbClr val="CE9BA7"/>
    </a:custClr>
    <a:custClr name="SCM: Sienna 70">
      <a:srgbClr val="D39F5D"/>
    </a:custClr>
    <a:custClr name="Brand: Neutral 140">
      <a:srgbClr val="514C47"/>
    </a:custClr>
    <a:custClr name="Developer: Pebble 140">
      <a:srgbClr val="494D53"/>
    </a:custClr>
    <a:custClr name="Database: Slate 140">
      <a:srgbClr val="464F4F"/>
    </a:custClr>
    <a:custClr name="Cloud Platform: Pine 140">
      <a:srgbClr val="33553C"/>
    </a:custClr>
    <a:custClr name="Finance / Operations: Teal 140">
      <a:srgbClr val="315357"/>
    </a:custClr>
    <a:custClr name="NetSuite: Ocean 140">
      <a:srgbClr val="2C5266"/>
    </a:custClr>
    <a:custClr name="GBU: Lilac 140">
      <a:srgbClr val="464C68"/>
    </a:custClr>
    <a:custClr name="CX/Marketing: Plum 140">
      <a:srgbClr val="594564"/>
    </a:custClr>
    <a:custClr name="HCM/HR: Rose 140">
      <a:srgbClr val="6C3F49"/>
    </a:custClr>
    <a:custClr name="SCM: Sienna 140">
      <a:srgbClr val="713F25"/>
    </a:custClr>
    <a:custClr name="Brand: Neutral 170">
      <a:srgbClr val="312D2A"/>
    </a:custClr>
    <a:custClr name="Developer: Pebble 170">
      <a:srgbClr val="2B2E32"/>
    </a:custClr>
    <a:custClr name="Database: Slate 170">
      <a:srgbClr val="2A2F2F"/>
    </a:custClr>
    <a:custClr name="Cloud Platform: Pine 170">
      <a:srgbClr val="1E3224"/>
    </a:custClr>
    <a:custClr name="Finance / Operations: Teal 170">
      <a:srgbClr val="1E3133"/>
    </a:custClr>
    <a:custClr name="NetSuite: Ocean 170">
      <a:srgbClr val="1A2F3F"/>
    </a:custClr>
    <a:custClr name="GBU: Lilac 170">
      <a:srgbClr val="2A2D3F"/>
    </a:custClr>
    <a:custClr name="CX/Marketing: Plum 170">
      <a:srgbClr val="36293C"/>
    </a:custClr>
    <a:custClr name="HCM/HR: Rose 170">
      <a:srgbClr val="41242B"/>
    </a:custClr>
    <a:custClr name="SCM: Sienna 170">
      <a:srgbClr val="442616"/>
    </a:custClr>
  </a:custClrLst>
  <a:extLst>
    <a:ext uri="{05A4C25C-085E-4340-85A3-A5531E510DB2}">
      <thm15:themeFamily xmlns:thm15="http://schemas.microsoft.com/office/thememl/2012/main" name="Oracle Redwood Modern v1.2a.potx" id="{2DCB3DD6-FF32-4C5B-94C6-FEEEE0758C80}" vid="{10848349-FBFC-4443-B9C7-92936F04B5AC}"/>
    </a:ext>
  </a:extLst>
</a:theme>
</file>

<file path=ppt/theme/theme2.xml><?xml version="1.0" encoding="utf-8"?>
<a:theme xmlns:a="http://schemas.openxmlformats.org/drawingml/2006/main" name="Office Theme">
  <a:themeElements>
    <a:clrScheme name="Oracle 1.13 original colors">
      <a:dk1>
        <a:srgbClr val="312D2A"/>
      </a:dk1>
      <a:lt1>
        <a:srgbClr val="FCFBFA"/>
      </a:lt1>
      <a:dk2>
        <a:srgbClr val="312D2A"/>
      </a:dk2>
      <a:lt2>
        <a:srgbClr val="FCFBFA"/>
      </a:lt2>
      <a:accent1>
        <a:srgbClr val="C74634"/>
      </a:accent1>
      <a:accent2>
        <a:srgbClr val="FACD62"/>
      </a:accent2>
      <a:accent3>
        <a:srgbClr val="94AFAF"/>
      </a:accent3>
      <a:accent4>
        <a:srgbClr val="2B6242"/>
      </a:accent4>
      <a:accent5>
        <a:srgbClr val="AE562C"/>
      </a:accent5>
      <a:accent6>
        <a:srgbClr val="759C6C"/>
      </a:accent6>
      <a:hlink>
        <a:srgbClr val="2C5967"/>
      </a:hlink>
      <a:folHlink>
        <a:srgbClr val="2C5967"/>
      </a:folHlink>
    </a:clrScheme>
    <a:fontScheme name="Oracle">
      <a:majorFont>
        <a:latin typeface="Georgia"/>
        <a:ea typeface="Arial"/>
        <a:cs typeface="Arial"/>
      </a:majorFont>
      <a:minorFont>
        <a:latin typeface="Oracle Sans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acle 1.13 original colors">
      <a:dk1>
        <a:srgbClr val="312D2A"/>
      </a:dk1>
      <a:lt1>
        <a:srgbClr val="FCFBFA"/>
      </a:lt1>
      <a:dk2>
        <a:srgbClr val="312D2A"/>
      </a:dk2>
      <a:lt2>
        <a:srgbClr val="FCFBFA"/>
      </a:lt2>
      <a:accent1>
        <a:srgbClr val="C74634"/>
      </a:accent1>
      <a:accent2>
        <a:srgbClr val="FACD62"/>
      </a:accent2>
      <a:accent3>
        <a:srgbClr val="94AFAF"/>
      </a:accent3>
      <a:accent4>
        <a:srgbClr val="2B6242"/>
      </a:accent4>
      <a:accent5>
        <a:srgbClr val="AE562C"/>
      </a:accent5>
      <a:accent6>
        <a:srgbClr val="759C6C"/>
      </a:accent6>
      <a:hlink>
        <a:srgbClr val="2C5967"/>
      </a:hlink>
      <a:folHlink>
        <a:srgbClr val="2C5967"/>
      </a:folHlink>
    </a:clrScheme>
    <a:fontScheme name="Oracle">
      <a:majorFont>
        <a:latin typeface="Georgia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Oracle Sans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Parent Master Pillars</Template>
  <TotalTime>0</TotalTime>
  <Words>385</Words>
  <Application>Microsoft Macintosh PowerPoint</Application>
  <PresentationFormat>Widescreen</PresentationFormat>
  <Paragraphs>107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Consolas</vt:lpstr>
      <vt:lpstr>Oracle Sans</vt:lpstr>
      <vt:lpstr>Oracle Sans Light</vt:lpstr>
      <vt:lpstr>System Font Regular</vt:lpstr>
      <vt:lpstr>Master</vt:lpstr>
      <vt:lpstr>Migration From AWS RDS to  OCI MySQL HeatWave</vt:lpstr>
      <vt:lpstr>MySQL Shell Migration From MySQL Source</vt:lpstr>
      <vt:lpstr>MySQL Shell Migration From MySQL Source</vt:lpstr>
      <vt:lpstr>MySQL Shell Migration From MySQL Source</vt:lpstr>
      <vt:lpstr>MySQL Shell Migration From MySQL Source</vt:lpstr>
      <vt:lpstr>MySQL Shell Migration From MySQL Source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2022-02-18T01:43:51Z</dcterms:created>
  <dcterms:modified xsi:type="dcterms:W3CDTF">2023-06-13T19:12:34Z</dcterms:modified>
</cp:coreProperties>
</file>

<file path=docProps/thumbnail.jpeg>
</file>